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rkart596"/>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F2CCF5-B7AA-4DD6-94E8-78822C75DC3C}">
  <a:tblStyle styleId="{3CF2CCF5-B7AA-4DD6-94E8-78822C75DC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05T02:08:51.503">
    <p:pos x="6000" y="0"/>
    <p:text>TODO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083442bad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083442bad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16b3b7d0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16b3b7d0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16b3b7d0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16b3b7d0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16b3b7d09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16b3b7d09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16b3b7d09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16b3b7d09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16b3b7d09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16b3b7d09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16b3b7d09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16b3b7d09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16b3b7d09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16b3b7d09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16b3b7d09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16b3b7d09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16b3b7d09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16b3b7d09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16b3b7d09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16b3b7d09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3eb9e59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13eb9e59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16b3b7d09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16b3b7d09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83442ba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083442ba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13eb9e59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13eb9e59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083442bad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083442bad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83442ba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83442bad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3eb9e598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13eb9e598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083442bad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083442bad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676f07d8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1676f07d8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3eb9e598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3eb9e598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601cac8f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601cac8f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676f07d8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1676f07d8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083442bad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083442bad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1676f07d8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1676f07d8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1687be0de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1687be0de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3eb9e598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3eb9e598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601cac8f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601cac8f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687be0de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687be0de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601cac8fb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601cac8fb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687be0de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687be0de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687be0de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687be0de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601cac8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601cac8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1601cac8fb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1601cac8fb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601cac8fb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601cac8fb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1687be0de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1687be0de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601cac8fb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1601cac8fb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1687be0de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1687be0de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601cac8fb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601cac8fb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1687be0de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1687be0de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1687be0de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1687be0de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1687be0de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1687be0de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1687be0de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1687be0de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083442bad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083442bad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1687be0de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1687be0de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1687be0de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1687be0de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13eb9e598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13eb9e598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083442bad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083442bad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3eb9e598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3eb9e598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3eb9e598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3eb9e598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3eb9e598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13eb9e598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13eb9e598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13eb9e598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15d0cdd03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15d0cdd03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13eb9e598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13eb9e598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83442bad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83442bad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13eb9e598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13eb9e598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083442bad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083442bad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083442bad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083442bad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83442bad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083442bad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83442bad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083442bad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15d0cdd03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15d0cdd03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083442bad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083442bad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1601cac8fb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1601cac8f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1601cac8f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1601cac8f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1601cac8fb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1601cac8fb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083442bad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083442bad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1601cac8fb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1601cac8f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1601cac8f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1601cac8f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1601cac8f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1601cac8f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083442bad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083442bad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1676f07d8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1676f07d8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1601cac8f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1601cac8f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1601cac8fb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1601cac8fb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1601cac8fb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1601cac8fb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15d0cdd03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15d0cdd03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15d0cdd03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15d0cdd03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083442bad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083442bad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1676f07d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1676f07d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15b538659c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15b538659c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15d0cdd0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15d0cdd0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083442bad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083442bad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083442bad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083442bad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15b538659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15b538659c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15b538659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15b538659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15b538659c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15b538659c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15b538659c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15b538659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5b538659c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15b538659c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3eb9e598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3eb9e598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083442bad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083442bad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15d0cdd0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5d0cdd0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15b538659c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15b538659c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15d0cdd03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15d0cdd03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15d0cdd0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15d0cdd0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15d0cdd03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15d0cdd03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1676f07d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1676f07d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1676f07d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1676f07d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1676f07d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1676f07d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1601cac8fb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1601cac8fb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13eb9e598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13eb9e598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1601cac8fb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1601cac8fb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1601cac8fb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1601cac8fb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1687be0d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1687be0d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1601cac8fb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1601cac8fb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1601cac8fb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1601cac8fb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1687be0de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1687be0de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1601cac8fb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1601cac8fb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1601cac8fb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1601cac8fb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16b3b7d0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16b3b7d0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16b3b7d0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16b3b7d0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61.png"/><Relationship Id="rId4" Type="http://schemas.openxmlformats.org/officeDocument/2006/relationships/image" Target="../media/image15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5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8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167.png"/><Relationship Id="rId4" Type="http://schemas.openxmlformats.org/officeDocument/2006/relationships/image" Target="../media/image17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169.png"/><Relationship Id="rId4" Type="http://schemas.openxmlformats.org/officeDocument/2006/relationships/image" Target="../media/image160.png"/><Relationship Id="rId11" Type="http://schemas.openxmlformats.org/officeDocument/2006/relationships/image" Target="../media/image170.png"/><Relationship Id="rId10" Type="http://schemas.openxmlformats.org/officeDocument/2006/relationships/image" Target="../media/image179.png"/><Relationship Id="rId12" Type="http://schemas.openxmlformats.org/officeDocument/2006/relationships/image" Target="../media/image177.png"/><Relationship Id="rId9" Type="http://schemas.openxmlformats.org/officeDocument/2006/relationships/image" Target="../media/image176.png"/><Relationship Id="rId5" Type="http://schemas.openxmlformats.org/officeDocument/2006/relationships/image" Target="../media/image158.png"/><Relationship Id="rId6" Type="http://schemas.openxmlformats.org/officeDocument/2006/relationships/image" Target="../media/image166.png"/><Relationship Id="rId7" Type="http://schemas.openxmlformats.org/officeDocument/2006/relationships/image" Target="../media/image165.png"/><Relationship Id="rId8" Type="http://schemas.openxmlformats.org/officeDocument/2006/relationships/image" Target="../media/image17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162.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17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16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17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172.png"/><Relationship Id="rId4" Type="http://schemas.openxmlformats.org/officeDocument/2006/relationships/image" Target="../media/image1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168.png"/><Relationship Id="rId4" Type="http://schemas.openxmlformats.org/officeDocument/2006/relationships/image" Target="../media/image16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gif"/><Relationship Id="rId4"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caniuse.com/?search=fecomponentTransfer" TargetMode="External"/><Relationship Id="rId4" Type="http://schemas.openxmlformats.org/officeDocument/2006/relationships/image" Target="../media/image19.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9.png"/><Relationship Id="rId10" Type="http://schemas.openxmlformats.org/officeDocument/2006/relationships/image" Target="../media/image22.png"/><Relationship Id="rId9"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76.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hyperlink" Target="https://yqnn.github.io/svg-path-editor/" TargetMode="External"/><Relationship Id="rId5"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78.png"/><Relationship Id="rId5"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71.png"/><Relationship Id="rId4" Type="http://schemas.openxmlformats.org/officeDocument/2006/relationships/image" Target="../media/image12.png"/><Relationship Id="rId5"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4.gif"/><Relationship Id="rId4" Type="http://schemas.openxmlformats.org/officeDocument/2006/relationships/image" Target="../media/image87.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7.gif"/><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5.gif"/><Relationship Id="rId4" Type="http://schemas.openxmlformats.org/officeDocument/2006/relationships/image" Target="../media/image90.gif"/><Relationship Id="rId5"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7.gif"/><Relationship Id="rId4" Type="http://schemas.openxmlformats.org/officeDocument/2006/relationships/image" Target="../media/image9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comments" Target="../comments/comment1.xml"/><Relationship Id="rId4" Type="http://schemas.openxmlformats.org/officeDocument/2006/relationships/image" Target="../media/image85.png"/><Relationship Id="rId5"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4.png"/><Relationship Id="rId4" Type="http://schemas.openxmlformats.org/officeDocument/2006/relationships/image" Target="../media/image103.png"/><Relationship Id="rId5"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3.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6.png"/><Relationship Id="rId4" Type="http://schemas.openxmlformats.org/officeDocument/2006/relationships/image" Target="../media/image102.png"/><Relationship Id="rId5"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4.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9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8.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1.png"/><Relationship Id="rId4" Type="http://schemas.openxmlformats.org/officeDocument/2006/relationships/image" Target="../media/image120.png"/><Relationship Id="rId5" Type="http://schemas.openxmlformats.org/officeDocument/2006/relationships/image" Target="../media/image1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15.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94.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9.png"/><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7.png"/><Relationship Id="rId4" Type="http://schemas.openxmlformats.org/officeDocument/2006/relationships/image" Target="../media/image116.png"/><Relationship Id="rId5" Type="http://schemas.openxmlformats.org/officeDocument/2006/relationships/image" Target="../media/image1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4.png"/><Relationship Id="rId4" Type="http://schemas.openxmlformats.org/officeDocument/2006/relationships/image" Target="../media/image119.png"/><Relationship Id="rId5" Type="http://schemas.openxmlformats.org/officeDocument/2006/relationships/hyperlink" Target="http://drive.google.com/file/d/1UgUXixi1oLNBqBwo0fGOxrJ29PNIeSRr/view" TargetMode="External"/><Relationship Id="rId6" Type="http://schemas.openxmlformats.org/officeDocument/2006/relationships/image" Target="../media/image9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8.png"/><Relationship Id="rId4" Type="http://schemas.openxmlformats.org/officeDocument/2006/relationships/hyperlink" Target="http://drive.google.com/file/d/1-mwSVdD83biZC06SmR2sE5mATNZ-IZO2/view" TargetMode="External"/><Relationship Id="rId5" Type="http://schemas.openxmlformats.org/officeDocument/2006/relationships/image" Target="../media/image98.png"/><Relationship Id="rId6" Type="http://schemas.openxmlformats.org/officeDocument/2006/relationships/image" Target="../media/image1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34.png"/><Relationship Id="rId4" Type="http://schemas.openxmlformats.org/officeDocument/2006/relationships/image" Target="../media/image112.png"/><Relationship Id="rId5" Type="http://schemas.openxmlformats.org/officeDocument/2006/relationships/image" Target="../media/image1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22.png"/><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1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32.png"/><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5.png"/><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47.png"/><Relationship Id="rId4" Type="http://schemas.openxmlformats.org/officeDocument/2006/relationships/image" Target="../media/image1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30.png"/><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3.png"/><Relationship Id="rId4" Type="http://schemas.openxmlformats.org/officeDocument/2006/relationships/hyperlink" Target="https://finnhvman.com/srgb-to-linear-rgb" TargetMode="External"/><Relationship Id="rId5" Type="http://schemas.openxmlformats.org/officeDocument/2006/relationships/image" Target="../media/image1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finnhvman.com/srgb-to-linear-rgb" TargetMode="External"/><Relationship Id="rId4" Type="http://schemas.openxmlformats.org/officeDocument/2006/relationships/image" Target="../media/image13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35.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28.png"/><Relationship Id="rId4" Type="http://schemas.openxmlformats.org/officeDocument/2006/relationships/image" Target="../media/image137.png"/><Relationship Id="rId5" Type="http://schemas.openxmlformats.org/officeDocument/2006/relationships/image" Target="../media/image1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5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63.png"/><Relationship Id="rId4" Type="http://schemas.openxmlformats.org/officeDocument/2006/relationships/image" Target="../media/image154.png"/><Relationship Id="rId10" Type="http://schemas.openxmlformats.org/officeDocument/2006/relationships/image" Target="../media/image145.png"/><Relationship Id="rId9" Type="http://schemas.openxmlformats.org/officeDocument/2006/relationships/image" Target="../media/image149.png"/><Relationship Id="rId5" Type="http://schemas.openxmlformats.org/officeDocument/2006/relationships/image" Target="../media/image140.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4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56.png"/><Relationship Id="rId4" Type="http://schemas.openxmlformats.org/officeDocument/2006/relationships/image" Target="../media/image1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14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SVG, Graphics, and Procedural </a:t>
            </a:r>
            <a:r>
              <a:rPr lang="en-GB"/>
              <a:t>Generation</a:t>
            </a:r>
            <a:endParaRPr/>
          </a:p>
        </p:txBody>
      </p:sp>
      <p:sp>
        <p:nvSpPr>
          <p:cNvPr id="55" name="Google Shape;55;p13"/>
          <p:cNvSpPr txBox="1"/>
          <p:nvPr>
            <p:ph idx="1" type="subTitle"/>
          </p:nvPr>
        </p:nvSpPr>
        <p:spPr>
          <a:xfrm>
            <a:off x="311700" y="2834125"/>
            <a:ext cx="8520600" cy="12843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GB"/>
              <a:t>Keenan Allcott</a:t>
            </a:r>
            <a:endParaRPr/>
          </a:p>
          <a:p>
            <a:pPr indent="0" lvl="0" marL="0" rtl="0" algn="ctr">
              <a:spcBef>
                <a:spcPts val="0"/>
              </a:spcBef>
              <a:spcAft>
                <a:spcPts val="0"/>
              </a:spcAft>
              <a:buNone/>
            </a:pPr>
            <a:r>
              <a:rPr lang="en-GB"/>
              <a:t>Shane Bryson</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Graphics in HTML</a:t>
            </a:r>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On the web, the `&lt;image&gt;` tag can store images of any type, including premade SVGs, but there also tags to generate an image on the web.</a:t>
            </a:r>
            <a:endParaRPr/>
          </a:p>
          <a:p>
            <a:pPr indent="0" lvl="0" marL="0" rtl="0" algn="l">
              <a:spcBef>
                <a:spcPts val="1200"/>
              </a:spcBef>
              <a:spcAft>
                <a:spcPts val="0"/>
              </a:spcAft>
              <a:buNone/>
            </a:pPr>
            <a:r>
              <a:rPr lang="en-GB"/>
              <a:t>Within HTML files, we can use:</a:t>
            </a:r>
            <a:endParaRPr/>
          </a:p>
          <a:p>
            <a:pPr indent="-342900" lvl="0" marL="457200" rtl="0" algn="l">
              <a:spcBef>
                <a:spcPts val="1200"/>
              </a:spcBef>
              <a:spcAft>
                <a:spcPts val="0"/>
              </a:spcAft>
              <a:buSzPts val="1800"/>
              <a:buChar char="-"/>
            </a:pPr>
            <a:r>
              <a:rPr lang="en-GB"/>
              <a:t>CSS to style our page</a:t>
            </a:r>
            <a:endParaRPr/>
          </a:p>
          <a:p>
            <a:pPr indent="-342900" lvl="0" marL="457200" rtl="0" algn="l">
              <a:spcBef>
                <a:spcPts val="0"/>
              </a:spcBef>
              <a:spcAft>
                <a:spcPts val="0"/>
              </a:spcAft>
              <a:buSzPts val="1800"/>
              <a:buChar char="-"/>
            </a:pPr>
            <a:r>
              <a:rPr lang="en-GB"/>
              <a:t>&lt;canvas&gt; uses javascript for raster images</a:t>
            </a:r>
            <a:endParaRPr/>
          </a:p>
          <a:p>
            <a:pPr indent="-342900" lvl="0" marL="457200" rtl="0" algn="l">
              <a:spcBef>
                <a:spcPts val="0"/>
              </a:spcBef>
              <a:spcAft>
                <a:spcPts val="0"/>
              </a:spcAft>
              <a:buSzPts val="1800"/>
              <a:buChar char="-"/>
            </a:pPr>
            <a:r>
              <a:rPr lang="en-GB"/>
              <a:t>&lt;svg&gt; Tag for SVG images</a:t>
            </a:r>
            <a:endParaRPr/>
          </a:p>
        </p:txBody>
      </p:sp>
      <p:pic>
        <p:nvPicPr>
          <p:cNvPr id="124" name="Google Shape;124;p22"/>
          <p:cNvPicPr preferRelativeResize="0"/>
          <p:nvPr/>
        </p:nvPicPr>
        <p:blipFill>
          <a:blip r:embed="rId3">
            <a:alphaModFix/>
          </a:blip>
          <a:stretch>
            <a:fillRect/>
          </a:stretch>
        </p:blipFill>
        <p:spPr>
          <a:xfrm>
            <a:off x="5275300" y="2134200"/>
            <a:ext cx="3725750" cy="14529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id="814" name="Google Shape;814;p112"/>
          <p:cNvPicPr preferRelativeResize="0"/>
          <p:nvPr/>
        </p:nvPicPr>
        <p:blipFill>
          <a:blip r:embed="rId3">
            <a:alphaModFix/>
          </a:blip>
          <a:stretch>
            <a:fillRect/>
          </a:stretch>
        </p:blipFill>
        <p:spPr>
          <a:xfrm>
            <a:off x="2191175" y="388175"/>
            <a:ext cx="1847850" cy="952500"/>
          </a:xfrm>
          <a:prstGeom prst="rect">
            <a:avLst/>
          </a:prstGeom>
          <a:noFill/>
          <a:ln>
            <a:noFill/>
          </a:ln>
        </p:spPr>
      </p:pic>
      <p:sp>
        <p:nvSpPr>
          <p:cNvPr id="815" name="Google Shape;815;p112"/>
          <p:cNvSpPr txBox="1"/>
          <p:nvPr/>
        </p:nvSpPr>
        <p:spPr>
          <a:xfrm>
            <a:off x="537950" y="1766950"/>
            <a:ext cx="5154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Similar to before, we will set our variables for length and angle, as well as add in a new variable for the number of generations we will draw. This would be similar to the last demo in the sense of clicking the mouse 6 times to call the draw function.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Now let’s set up our draw rules. Instead of using an ellipse inside our rule for “]”, we can define our rules for our two new characters, “A”, &amp; “B” and give each a color.</a:t>
            </a:r>
            <a:endParaRPr/>
          </a:p>
        </p:txBody>
      </p:sp>
      <p:pic>
        <p:nvPicPr>
          <p:cNvPr id="816" name="Google Shape;816;p112"/>
          <p:cNvPicPr preferRelativeResize="0"/>
          <p:nvPr/>
        </p:nvPicPr>
        <p:blipFill>
          <a:blip r:embed="rId4">
            <a:alphaModFix/>
          </a:blip>
          <a:stretch>
            <a:fillRect/>
          </a:stretch>
        </p:blipFill>
        <p:spPr>
          <a:xfrm>
            <a:off x="6322650" y="66800"/>
            <a:ext cx="1973375" cy="50099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113"/>
          <p:cNvPicPr preferRelativeResize="0"/>
          <p:nvPr/>
        </p:nvPicPr>
        <p:blipFill>
          <a:blip r:embed="rId3">
            <a:alphaModFix/>
          </a:blip>
          <a:stretch>
            <a:fillRect/>
          </a:stretch>
        </p:blipFill>
        <p:spPr>
          <a:xfrm>
            <a:off x="4572000" y="345300"/>
            <a:ext cx="3501350" cy="4140275"/>
          </a:xfrm>
          <a:prstGeom prst="rect">
            <a:avLst/>
          </a:prstGeom>
          <a:noFill/>
          <a:ln>
            <a:noFill/>
          </a:ln>
        </p:spPr>
      </p:pic>
      <p:sp>
        <p:nvSpPr>
          <p:cNvPr id="822" name="Google Shape;822;p113"/>
          <p:cNvSpPr txBox="1"/>
          <p:nvPr/>
        </p:nvSpPr>
        <p:spPr>
          <a:xfrm>
            <a:off x="441475" y="702950"/>
            <a:ext cx="3900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Now let's update our generate function. Again similar to the last demo,  we loop through all characters to check if a rule exists for that character.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But now we have an array of different rules that the character can map to.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So, to fix this, we can check if the rule belongs to an array, and if it does, use a function to choose one at random and add it to the next generation.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114"/>
          <p:cNvPicPr preferRelativeResize="0"/>
          <p:nvPr/>
        </p:nvPicPr>
        <p:blipFill>
          <a:blip r:embed="rId3">
            <a:alphaModFix/>
          </a:blip>
          <a:stretch>
            <a:fillRect/>
          </a:stretch>
        </p:blipFill>
        <p:spPr>
          <a:xfrm>
            <a:off x="4572000" y="1063225"/>
            <a:ext cx="4124325" cy="2705100"/>
          </a:xfrm>
          <a:prstGeom prst="rect">
            <a:avLst/>
          </a:prstGeom>
          <a:noFill/>
          <a:ln>
            <a:noFill/>
          </a:ln>
        </p:spPr>
      </p:pic>
      <p:sp>
        <p:nvSpPr>
          <p:cNvPr id="828" name="Google Shape;828;p114"/>
          <p:cNvSpPr txBox="1"/>
          <p:nvPr/>
        </p:nvSpPr>
        <p:spPr>
          <a:xfrm>
            <a:off x="495075" y="692225"/>
            <a:ext cx="34611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Let's create the function we used in the last slide to choose a random rule from our rule 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First, we create a variable to hold our random number between 0 and 1, and a second variable we can add our probability to from our rules.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We loop over our rules, adding the probability to our variable until it surpasses the random number we created. When this happens, we then add that rule to the next generation.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id="833" name="Google Shape;833;p115"/>
          <p:cNvPicPr preferRelativeResize="0"/>
          <p:nvPr/>
        </p:nvPicPr>
        <p:blipFill>
          <a:blip r:embed="rId3">
            <a:alphaModFix/>
          </a:blip>
          <a:stretch>
            <a:fillRect/>
          </a:stretch>
        </p:blipFill>
        <p:spPr>
          <a:xfrm>
            <a:off x="4572000" y="338138"/>
            <a:ext cx="4086225" cy="4467225"/>
          </a:xfrm>
          <a:prstGeom prst="rect">
            <a:avLst/>
          </a:prstGeom>
          <a:noFill/>
          <a:ln>
            <a:noFill/>
          </a:ln>
        </p:spPr>
      </p:pic>
      <p:sp>
        <p:nvSpPr>
          <p:cNvPr id="834" name="Google Shape;834;p115"/>
          <p:cNvSpPr txBox="1"/>
          <p:nvPr/>
        </p:nvSpPr>
        <p:spPr>
          <a:xfrm>
            <a:off x="420050" y="735125"/>
            <a:ext cx="3836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And lastly, let's set up our draw function.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We add in a loop to call our generate function 6 times, the value we gave our numGens variable.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Now, all we need to do is call our draw method, which can easily be done inside the mouseReleased function. With every click, we get a unique plant!</a:t>
            </a:r>
            <a:endParaRPr/>
          </a:p>
        </p:txBody>
      </p:sp>
      <p:pic>
        <p:nvPicPr>
          <p:cNvPr id="835" name="Google Shape;835;p115"/>
          <p:cNvPicPr preferRelativeResize="0"/>
          <p:nvPr/>
        </p:nvPicPr>
        <p:blipFill>
          <a:blip r:embed="rId4">
            <a:alphaModFix/>
          </a:blip>
          <a:stretch>
            <a:fillRect/>
          </a:stretch>
        </p:blipFill>
        <p:spPr>
          <a:xfrm>
            <a:off x="752475" y="3489100"/>
            <a:ext cx="2695575" cy="8477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116"/>
          <p:cNvPicPr preferRelativeResize="0"/>
          <p:nvPr/>
        </p:nvPicPr>
        <p:blipFill>
          <a:blip r:embed="rId3">
            <a:alphaModFix/>
          </a:blip>
          <a:stretch>
            <a:fillRect/>
          </a:stretch>
        </p:blipFill>
        <p:spPr>
          <a:xfrm>
            <a:off x="7538675" y="216202"/>
            <a:ext cx="1495625" cy="2178725"/>
          </a:xfrm>
          <a:prstGeom prst="rect">
            <a:avLst/>
          </a:prstGeom>
          <a:noFill/>
          <a:ln>
            <a:noFill/>
          </a:ln>
        </p:spPr>
      </p:pic>
      <p:pic>
        <p:nvPicPr>
          <p:cNvPr id="841" name="Google Shape;841;p116"/>
          <p:cNvPicPr preferRelativeResize="0"/>
          <p:nvPr/>
        </p:nvPicPr>
        <p:blipFill>
          <a:blip r:embed="rId4">
            <a:alphaModFix/>
          </a:blip>
          <a:stretch>
            <a:fillRect/>
          </a:stretch>
        </p:blipFill>
        <p:spPr>
          <a:xfrm>
            <a:off x="3789625" y="2682275"/>
            <a:ext cx="1655675" cy="2256900"/>
          </a:xfrm>
          <a:prstGeom prst="rect">
            <a:avLst/>
          </a:prstGeom>
          <a:noFill/>
          <a:ln>
            <a:noFill/>
          </a:ln>
        </p:spPr>
      </p:pic>
      <p:pic>
        <p:nvPicPr>
          <p:cNvPr id="842" name="Google Shape;842;p116"/>
          <p:cNvPicPr preferRelativeResize="0"/>
          <p:nvPr/>
        </p:nvPicPr>
        <p:blipFill>
          <a:blip r:embed="rId5">
            <a:alphaModFix/>
          </a:blip>
          <a:stretch>
            <a:fillRect/>
          </a:stretch>
        </p:blipFill>
        <p:spPr>
          <a:xfrm>
            <a:off x="5942700" y="216188"/>
            <a:ext cx="1205825" cy="2355550"/>
          </a:xfrm>
          <a:prstGeom prst="rect">
            <a:avLst/>
          </a:prstGeom>
          <a:noFill/>
          <a:ln>
            <a:noFill/>
          </a:ln>
        </p:spPr>
      </p:pic>
      <p:pic>
        <p:nvPicPr>
          <p:cNvPr id="843" name="Google Shape;843;p116"/>
          <p:cNvPicPr preferRelativeResize="0"/>
          <p:nvPr/>
        </p:nvPicPr>
        <p:blipFill>
          <a:blip r:embed="rId6">
            <a:alphaModFix/>
          </a:blip>
          <a:stretch>
            <a:fillRect/>
          </a:stretch>
        </p:blipFill>
        <p:spPr>
          <a:xfrm>
            <a:off x="164324" y="393024"/>
            <a:ext cx="1713051" cy="2178725"/>
          </a:xfrm>
          <a:prstGeom prst="rect">
            <a:avLst/>
          </a:prstGeom>
          <a:noFill/>
          <a:ln>
            <a:noFill/>
          </a:ln>
        </p:spPr>
      </p:pic>
      <p:pic>
        <p:nvPicPr>
          <p:cNvPr id="844" name="Google Shape;844;p116"/>
          <p:cNvPicPr preferRelativeResize="0"/>
          <p:nvPr/>
        </p:nvPicPr>
        <p:blipFill>
          <a:blip r:embed="rId7">
            <a:alphaModFix/>
          </a:blip>
          <a:stretch>
            <a:fillRect/>
          </a:stretch>
        </p:blipFill>
        <p:spPr>
          <a:xfrm>
            <a:off x="3789625" y="304600"/>
            <a:ext cx="1950493" cy="2256899"/>
          </a:xfrm>
          <a:prstGeom prst="rect">
            <a:avLst/>
          </a:prstGeom>
          <a:noFill/>
          <a:ln>
            <a:noFill/>
          </a:ln>
        </p:spPr>
      </p:pic>
      <p:pic>
        <p:nvPicPr>
          <p:cNvPr id="845" name="Google Shape;845;p116"/>
          <p:cNvPicPr preferRelativeResize="0"/>
          <p:nvPr/>
        </p:nvPicPr>
        <p:blipFill>
          <a:blip r:embed="rId8">
            <a:alphaModFix/>
          </a:blip>
          <a:stretch>
            <a:fillRect/>
          </a:stretch>
        </p:blipFill>
        <p:spPr>
          <a:xfrm>
            <a:off x="5882775" y="2771500"/>
            <a:ext cx="1447899" cy="2178724"/>
          </a:xfrm>
          <a:prstGeom prst="rect">
            <a:avLst/>
          </a:prstGeom>
          <a:noFill/>
          <a:ln>
            <a:noFill/>
          </a:ln>
        </p:spPr>
      </p:pic>
      <p:pic>
        <p:nvPicPr>
          <p:cNvPr id="846" name="Google Shape;846;p116"/>
          <p:cNvPicPr preferRelativeResize="0"/>
          <p:nvPr/>
        </p:nvPicPr>
        <p:blipFill>
          <a:blip r:embed="rId9">
            <a:alphaModFix/>
          </a:blip>
          <a:stretch>
            <a:fillRect/>
          </a:stretch>
        </p:blipFill>
        <p:spPr>
          <a:xfrm>
            <a:off x="2170675" y="232862"/>
            <a:ext cx="1325650" cy="2322193"/>
          </a:xfrm>
          <a:prstGeom prst="rect">
            <a:avLst/>
          </a:prstGeom>
          <a:noFill/>
          <a:ln>
            <a:noFill/>
          </a:ln>
        </p:spPr>
      </p:pic>
      <p:pic>
        <p:nvPicPr>
          <p:cNvPr id="847" name="Google Shape;847;p116"/>
          <p:cNvPicPr preferRelativeResize="0"/>
          <p:nvPr/>
        </p:nvPicPr>
        <p:blipFill>
          <a:blip r:embed="rId10">
            <a:alphaModFix/>
          </a:blip>
          <a:stretch>
            <a:fillRect/>
          </a:stretch>
        </p:blipFill>
        <p:spPr>
          <a:xfrm>
            <a:off x="296898" y="2973363"/>
            <a:ext cx="1447900" cy="1774986"/>
          </a:xfrm>
          <a:prstGeom prst="rect">
            <a:avLst/>
          </a:prstGeom>
          <a:noFill/>
          <a:ln>
            <a:noFill/>
          </a:ln>
        </p:spPr>
      </p:pic>
      <p:pic>
        <p:nvPicPr>
          <p:cNvPr id="848" name="Google Shape;848;p116"/>
          <p:cNvPicPr preferRelativeResize="0"/>
          <p:nvPr/>
        </p:nvPicPr>
        <p:blipFill>
          <a:blip r:embed="rId11">
            <a:alphaModFix/>
          </a:blip>
          <a:stretch>
            <a:fillRect/>
          </a:stretch>
        </p:blipFill>
        <p:spPr>
          <a:xfrm>
            <a:off x="8022075" y="2483325"/>
            <a:ext cx="952608" cy="2455850"/>
          </a:xfrm>
          <a:prstGeom prst="rect">
            <a:avLst/>
          </a:prstGeom>
          <a:noFill/>
          <a:ln>
            <a:noFill/>
          </a:ln>
        </p:spPr>
      </p:pic>
      <p:pic>
        <p:nvPicPr>
          <p:cNvPr id="849" name="Google Shape;849;p116"/>
          <p:cNvPicPr preferRelativeResize="0"/>
          <p:nvPr/>
        </p:nvPicPr>
        <p:blipFill>
          <a:blip r:embed="rId12">
            <a:alphaModFix/>
          </a:blip>
          <a:stretch>
            <a:fillRect/>
          </a:stretch>
        </p:blipFill>
        <p:spPr>
          <a:xfrm>
            <a:off x="2109322" y="2771499"/>
            <a:ext cx="1325642" cy="20784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id="854" name="Google Shape;854;p117"/>
          <p:cNvPicPr preferRelativeResize="0"/>
          <p:nvPr/>
        </p:nvPicPr>
        <p:blipFill>
          <a:blip r:embed="rId3">
            <a:alphaModFix/>
          </a:blip>
          <a:stretch>
            <a:fillRect/>
          </a:stretch>
        </p:blipFill>
        <p:spPr>
          <a:xfrm>
            <a:off x="4288625" y="152400"/>
            <a:ext cx="4256264" cy="4838700"/>
          </a:xfrm>
          <a:prstGeom prst="rect">
            <a:avLst/>
          </a:prstGeom>
          <a:noFill/>
          <a:ln>
            <a:noFill/>
          </a:ln>
        </p:spPr>
      </p:pic>
      <p:sp>
        <p:nvSpPr>
          <p:cNvPr id="855" name="Google Shape;855;p117"/>
          <p:cNvSpPr txBox="1"/>
          <p:nvPr/>
        </p:nvSpPr>
        <p:spPr>
          <a:xfrm>
            <a:off x="259325" y="1870950"/>
            <a:ext cx="39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Let's animate our plant and watch as it grows!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118"/>
          <p:cNvPicPr preferRelativeResize="0"/>
          <p:nvPr/>
        </p:nvPicPr>
        <p:blipFill>
          <a:blip r:embed="rId3">
            <a:alphaModFix/>
          </a:blip>
          <a:stretch>
            <a:fillRect/>
          </a:stretch>
        </p:blipFill>
        <p:spPr>
          <a:xfrm>
            <a:off x="5917175" y="88125"/>
            <a:ext cx="2603900" cy="4838701"/>
          </a:xfrm>
          <a:prstGeom prst="rect">
            <a:avLst/>
          </a:prstGeom>
          <a:noFill/>
          <a:ln>
            <a:noFill/>
          </a:ln>
        </p:spPr>
      </p:pic>
      <p:sp>
        <p:nvSpPr>
          <p:cNvPr id="861" name="Google Shape;861;p118"/>
          <p:cNvSpPr txBox="1"/>
          <p:nvPr/>
        </p:nvSpPr>
        <p:spPr>
          <a:xfrm>
            <a:off x="677225" y="906525"/>
            <a:ext cx="4286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First, we’ll take our setup function and add in a parameter to allow us to draw an in-between state.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For example, in our berries, we multiply the width by t, so when t equals 0, there will be no berries. As t increases in value, our berries will grow in size.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Similarly, we are doing the same for our “F” rule. By changing the length of the line, it will make it appear that the stock of the plant is growing. We must also use this in translate to keep our positions exact and prevent us from getting unwanted visual effects.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p119"/>
          <p:cNvPicPr preferRelativeResize="0"/>
          <p:nvPr/>
        </p:nvPicPr>
        <p:blipFill>
          <a:blip r:embed="rId3">
            <a:alphaModFix/>
          </a:blip>
          <a:stretch>
            <a:fillRect/>
          </a:stretch>
        </p:blipFill>
        <p:spPr>
          <a:xfrm>
            <a:off x="4867025" y="152400"/>
            <a:ext cx="3782625" cy="4838700"/>
          </a:xfrm>
          <a:prstGeom prst="rect">
            <a:avLst/>
          </a:prstGeom>
          <a:noFill/>
          <a:ln>
            <a:noFill/>
          </a:ln>
        </p:spPr>
      </p:pic>
      <p:sp>
        <p:nvSpPr>
          <p:cNvPr id="867" name="Google Shape;867;p119"/>
          <p:cNvSpPr txBox="1"/>
          <p:nvPr/>
        </p:nvSpPr>
        <p:spPr>
          <a:xfrm>
            <a:off x="452200" y="477900"/>
            <a:ext cx="3911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Now we must find out which characters belong to the previous state and draw them at full size and which characters belong to the current state to get the effect of it growing over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We can do this by modifying our rules and adding additional characters. For example, "F" in our rules will become "FF". We can mark where the new growth is by bracketing the second "F" like so "F-&gt;F(F)".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We also add two new rules for "(" &amp; ")" and set them as blank strings to remove the old brackets from the output of the next generation.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120"/>
          <p:cNvPicPr preferRelativeResize="0"/>
          <p:nvPr/>
        </p:nvPicPr>
        <p:blipFill>
          <a:blip r:embed="rId3">
            <a:alphaModFix/>
          </a:blip>
          <a:stretch>
            <a:fillRect/>
          </a:stretch>
        </p:blipFill>
        <p:spPr>
          <a:xfrm>
            <a:off x="5360000" y="135500"/>
            <a:ext cx="3525400" cy="4838700"/>
          </a:xfrm>
          <a:prstGeom prst="rect">
            <a:avLst/>
          </a:prstGeom>
          <a:noFill/>
          <a:ln>
            <a:noFill/>
          </a:ln>
        </p:spPr>
      </p:pic>
      <p:sp>
        <p:nvSpPr>
          <p:cNvPr id="873" name="Google Shape;873;p120"/>
          <p:cNvSpPr txBox="1"/>
          <p:nvPr/>
        </p:nvSpPr>
        <p:spPr>
          <a:xfrm>
            <a:off x="382075" y="92150"/>
            <a:ext cx="48279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This function will take in x &amp; y coordinates, the current state, and our t value, which indicates how much we want to lerp.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First, we set our constraint on our t value to make sure it is between 0 and 1. Then we create a variable to hold the value for when we are drawing old growth or new growth.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We then translate to our starting position and start looping through the state.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Next, we check for new growth. If the loop encounters "(" we turn our lerp value to true, allowing us to start using our t value. If the character is ")" we turn our lerp off and stop using our t value to grow old growth at full size.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We create a second variable that equals our current t value, and when we are not using lerp, we default to 1, to draw at full size.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Lastly, we draw our characters passing in our lerpT value.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121"/>
          <p:cNvPicPr preferRelativeResize="0"/>
          <p:nvPr/>
        </p:nvPicPr>
        <p:blipFill>
          <a:blip r:embed="rId3">
            <a:alphaModFix/>
          </a:blip>
          <a:stretch>
            <a:fillRect/>
          </a:stretch>
        </p:blipFill>
        <p:spPr>
          <a:xfrm>
            <a:off x="5799525" y="98825"/>
            <a:ext cx="1928575" cy="2176950"/>
          </a:xfrm>
          <a:prstGeom prst="rect">
            <a:avLst/>
          </a:prstGeom>
          <a:noFill/>
          <a:ln>
            <a:noFill/>
          </a:ln>
        </p:spPr>
      </p:pic>
      <p:sp>
        <p:nvSpPr>
          <p:cNvPr id="879" name="Google Shape;879;p121"/>
          <p:cNvSpPr txBox="1"/>
          <p:nvPr/>
        </p:nvSpPr>
        <p:spPr>
          <a:xfrm>
            <a:off x="420050" y="574375"/>
            <a:ext cx="4511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add in a few new variables. We set the max generation to 6. This indicates how many iterations we will draw, as well as set the starting generation.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Next, growth percent tells us how far into the growing process we are, 1 being fully grown and 0 means we just started, corresponding to our t value, followed by the rate at which we will grow.</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We only let this function run if the previous generation is fully grown. In the second "if" statement, we check if we're up to the max generation, and if we are, then we reset the value for the current generation back to 0. We then call our generate function, advance the current generation, and set the growth percent back to 0.</a:t>
            </a:r>
            <a:endParaRPr/>
          </a:p>
        </p:txBody>
      </p:sp>
      <p:pic>
        <p:nvPicPr>
          <p:cNvPr id="880" name="Google Shape;880;p121"/>
          <p:cNvPicPr preferRelativeResize="0"/>
          <p:nvPr/>
        </p:nvPicPr>
        <p:blipFill>
          <a:blip r:embed="rId4">
            <a:alphaModFix/>
          </a:blip>
          <a:stretch>
            <a:fillRect/>
          </a:stretch>
        </p:blipFill>
        <p:spPr>
          <a:xfrm>
            <a:off x="5219050" y="2329350"/>
            <a:ext cx="3089509" cy="273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Lets Focus on SVG</a:t>
            </a:r>
            <a:endParaRPr/>
          </a:p>
        </p:txBody>
      </p:sp>
      <p:sp>
        <p:nvSpPr>
          <p:cNvPr id="130" name="Google Shape;130;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122"/>
          <p:cNvPicPr preferRelativeResize="0"/>
          <p:nvPr/>
        </p:nvPicPr>
        <p:blipFill>
          <a:blip r:embed="rId3">
            <a:alphaModFix/>
          </a:blip>
          <a:stretch>
            <a:fillRect/>
          </a:stretch>
        </p:blipFill>
        <p:spPr>
          <a:xfrm>
            <a:off x="4170750" y="420862"/>
            <a:ext cx="4714649" cy="2609575"/>
          </a:xfrm>
          <a:prstGeom prst="rect">
            <a:avLst/>
          </a:prstGeom>
          <a:noFill/>
          <a:ln>
            <a:noFill/>
          </a:ln>
        </p:spPr>
      </p:pic>
      <p:sp>
        <p:nvSpPr>
          <p:cNvPr id="886" name="Google Shape;886;p122"/>
          <p:cNvSpPr txBox="1"/>
          <p:nvPr/>
        </p:nvSpPr>
        <p:spPr>
          <a:xfrm>
            <a:off x="291500" y="420875"/>
            <a:ext cx="3375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our draw function, if our growth percentage is less than one, we add to the percentage, so the plant grows over time while at the same time slowing it down for the later generations, giving it a smooth transition. If the growth percentage is greater than one, we call our nextGeneration function.</a:t>
            </a:r>
            <a:endParaRPr/>
          </a:p>
        </p:txBody>
      </p:sp>
      <p:pic>
        <p:nvPicPr>
          <p:cNvPr id="887" name="Google Shape;887;p122"/>
          <p:cNvPicPr preferRelativeResize="0"/>
          <p:nvPr/>
        </p:nvPicPr>
        <p:blipFill>
          <a:blip r:embed="rId4">
            <a:alphaModFix/>
          </a:blip>
          <a:stretch>
            <a:fillRect/>
          </a:stretch>
        </p:blipFill>
        <p:spPr>
          <a:xfrm>
            <a:off x="602475" y="2663900"/>
            <a:ext cx="1839701" cy="2091451"/>
          </a:xfrm>
          <a:prstGeom prst="rect">
            <a:avLst/>
          </a:prstGeom>
          <a:noFill/>
          <a:ln>
            <a:noFill/>
          </a:ln>
        </p:spPr>
      </p:pic>
      <p:sp>
        <p:nvSpPr>
          <p:cNvPr id="888" name="Google Shape;888;p122"/>
          <p:cNvSpPr txBox="1"/>
          <p:nvPr/>
        </p:nvSpPr>
        <p:spPr>
          <a:xfrm>
            <a:off x="3098950" y="3349675"/>
            <a:ext cx="5154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Lastly, we call our drawLsysLerp function. We set our x &amp; y coordinates to the bottom middle of the screen and pass in our word that we're generated and the growth percent.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The end result is a plant that grows smoothly over time!</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SVG</a:t>
            </a:r>
            <a:endParaRPr/>
          </a:p>
        </p:txBody>
      </p:sp>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SVG, or scalar </a:t>
            </a:r>
            <a:r>
              <a:rPr b="1" lang="en-GB"/>
              <a:t>vector </a:t>
            </a:r>
            <a:r>
              <a:rPr lang="en-GB"/>
              <a:t>graphics, is a 2D image format using human-readable XML.</a:t>
            </a:r>
            <a:endParaRPr/>
          </a:p>
          <a:p>
            <a:pPr indent="0" lvl="0" marL="0" rtl="0" algn="l">
              <a:spcBef>
                <a:spcPts val="1200"/>
              </a:spcBef>
              <a:spcAft>
                <a:spcPts val="0"/>
              </a:spcAft>
              <a:buNone/>
            </a:pPr>
            <a:r>
              <a:rPr lang="en-GB"/>
              <a:t>It is used in print publishing, technical drawings, and is built into web standards. No </a:t>
            </a:r>
            <a:r>
              <a:rPr lang="en-GB"/>
              <a:t>libraries</a:t>
            </a:r>
            <a:r>
              <a:rPr lang="en-GB"/>
              <a:t> are needed. </a:t>
            </a:r>
            <a:br>
              <a:rPr lang="en-GB"/>
            </a:br>
            <a:r>
              <a:rPr lang="en-GB"/>
              <a:t>- </a:t>
            </a:r>
            <a:r>
              <a:rPr lang="en-GB"/>
              <a:t>Developed</a:t>
            </a:r>
            <a:r>
              <a:rPr lang="en-GB"/>
              <a:t> by the World Wide Web Consortium W3C since 1999 </a:t>
            </a:r>
            <a:endParaRPr/>
          </a:p>
          <a:p>
            <a:pPr indent="0" lvl="0" marL="0" rtl="0" algn="l">
              <a:spcBef>
                <a:spcPts val="1200"/>
              </a:spcBef>
              <a:spcAft>
                <a:spcPts val="1200"/>
              </a:spcAft>
              <a:buNone/>
            </a:pPr>
            <a:r>
              <a:rPr lang="en-GB"/>
              <a:t>SVG is to graphics as HTML is to text. </a:t>
            </a:r>
            <a:endParaRPr/>
          </a:p>
        </p:txBody>
      </p:sp>
      <p:pic>
        <p:nvPicPr>
          <p:cNvPr id="137" name="Google Shape;137;p24"/>
          <p:cNvPicPr preferRelativeResize="0"/>
          <p:nvPr/>
        </p:nvPicPr>
        <p:blipFill>
          <a:blip r:embed="rId3">
            <a:alphaModFix/>
          </a:blip>
          <a:stretch>
            <a:fillRect/>
          </a:stretch>
        </p:blipFill>
        <p:spPr>
          <a:xfrm>
            <a:off x="7278125" y="2159400"/>
            <a:ext cx="1195150" cy="68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2607150" y="2892625"/>
            <a:ext cx="3001176" cy="2250875"/>
          </a:xfrm>
          <a:prstGeom prst="rect">
            <a:avLst/>
          </a:prstGeom>
          <a:noFill/>
          <a:ln>
            <a:noFill/>
          </a:ln>
        </p:spPr>
      </p:pic>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Uses Of Vector Graphics</a:t>
            </a:r>
            <a:endParaRPr/>
          </a:p>
        </p:txBody>
      </p:sp>
      <p:sp>
        <p:nvSpPr>
          <p:cNvPr id="144" name="Google Shape;144;p25"/>
          <p:cNvSpPr txBox="1"/>
          <p:nvPr>
            <p:ph idx="1" type="body"/>
          </p:nvPr>
        </p:nvSpPr>
        <p:spPr>
          <a:xfrm>
            <a:off x="311700" y="1152475"/>
            <a:ext cx="8520600" cy="3781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Text</a:t>
            </a:r>
            <a:endParaRPr/>
          </a:p>
          <a:p>
            <a:pPr indent="-317500" lvl="1" marL="914400" rtl="0" algn="l">
              <a:spcBef>
                <a:spcPts val="0"/>
              </a:spcBef>
              <a:spcAft>
                <a:spcPts val="0"/>
              </a:spcAft>
              <a:buSzPts val="1400"/>
              <a:buChar char="-"/>
            </a:pPr>
            <a:r>
              <a:rPr lang="en-GB"/>
              <a:t>Outline fonts such as OpenType, TrueType (.ttf, .oft)</a:t>
            </a:r>
            <a:br>
              <a:rPr lang="en-GB"/>
            </a:br>
            <a:endParaRPr/>
          </a:p>
          <a:p>
            <a:pPr indent="-342900" lvl="0" marL="457200" rtl="0" algn="l">
              <a:spcBef>
                <a:spcPts val="0"/>
              </a:spcBef>
              <a:spcAft>
                <a:spcPts val="0"/>
              </a:spcAft>
              <a:buSzPts val="1800"/>
              <a:buChar char="-"/>
            </a:pPr>
            <a:r>
              <a:rPr lang="en-GB"/>
              <a:t>CAD, computer-aided design </a:t>
            </a:r>
            <a:endParaRPr/>
          </a:p>
          <a:p>
            <a:pPr indent="-317500" lvl="1" marL="914400" rtl="0" algn="l">
              <a:spcBef>
                <a:spcPts val="0"/>
              </a:spcBef>
              <a:spcAft>
                <a:spcPts val="0"/>
              </a:spcAft>
              <a:buSzPts val="1400"/>
              <a:buChar char="-"/>
            </a:pPr>
            <a:r>
              <a:rPr lang="en-GB"/>
              <a:t>f</a:t>
            </a:r>
            <a:r>
              <a:rPr lang="en-GB"/>
              <a:t>or engineering. Ex: AutoDesk</a:t>
            </a:r>
            <a:br>
              <a:rPr lang="en-GB"/>
            </a:br>
            <a:endParaRPr/>
          </a:p>
          <a:p>
            <a:pPr indent="-342900" lvl="0" marL="457200" rtl="0" algn="l">
              <a:spcBef>
                <a:spcPts val="0"/>
              </a:spcBef>
              <a:spcAft>
                <a:spcPts val="0"/>
              </a:spcAft>
              <a:buSzPts val="1800"/>
              <a:buChar char="-"/>
            </a:pPr>
            <a:r>
              <a:rPr lang="en-GB"/>
              <a:t>Printing </a:t>
            </a:r>
            <a:endParaRPr/>
          </a:p>
          <a:p>
            <a:pPr indent="-317500" lvl="1" marL="914400" rtl="0" algn="l">
              <a:spcBef>
                <a:spcPts val="0"/>
              </a:spcBef>
              <a:spcAft>
                <a:spcPts val="0"/>
              </a:spcAft>
              <a:buSzPts val="1400"/>
              <a:buChar char="-"/>
            </a:pPr>
            <a:r>
              <a:rPr lang="en-GB"/>
              <a:t>Print shops, laser printing</a:t>
            </a:r>
            <a:br>
              <a:rPr lang="en-GB"/>
            </a:br>
            <a:endParaRPr/>
          </a:p>
          <a:p>
            <a:pPr indent="-342900" lvl="0" marL="457200" rtl="0" algn="l">
              <a:spcBef>
                <a:spcPts val="0"/>
              </a:spcBef>
              <a:spcAft>
                <a:spcPts val="0"/>
              </a:spcAft>
              <a:buSzPts val="1800"/>
              <a:buChar char="-"/>
            </a:pPr>
            <a:r>
              <a:rPr lang="en-GB"/>
              <a:t>Animation</a:t>
            </a:r>
            <a:endParaRPr/>
          </a:p>
          <a:p>
            <a:pPr indent="-317500" lvl="1" marL="914400" rtl="0" algn="l">
              <a:spcBef>
                <a:spcPts val="0"/>
              </a:spcBef>
              <a:spcAft>
                <a:spcPts val="0"/>
              </a:spcAft>
              <a:buSzPts val="1400"/>
              <a:buChar char="-"/>
            </a:pPr>
            <a:r>
              <a:rPr lang="en-GB"/>
              <a:t>Controllable objects</a:t>
            </a:r>
            <a:br>
              <a:rPr lang="en-GB"/>
            </a:br>
            <a:endParaRPr/>
          </a:p>
          <a:p>
            <a:pPr indent="-342900" lvl="0" marL="457200" rtl="0" algn="l">
              <a:spcBef>
                <a:spcPts val="0"/>
              </a:spcBef>
              <a:spcAft>
                <a:spcPts val="0"/>
              </a:spcAft>
              <a:buSzPts val="1800"/>
              <a:buChar char="-"/>
            </a:pPr>
            <a:r>
              <a:rPr lang="en-GB"/>
              <a:t>Maps and Graphs</a:t>
            </a:r>
            <a:endParaRPr/>
          </a:p>
        </p:txBody>
      </p:sp>
      <p:pic>
        <p:nvPicPr>
          <p:cNvPr id="145" name="Google Shape;145;p25"/>
          <p:cNvPicPr preferRelativeResize="0"/>
          <p:nvPr/>
        </p:nvPicPr>
        <p:blipFill>
          <a:blip r:embed="rId4">
            <a:alphaModFix/>
          </a:blip>
          <a:stretch>
            <a:fillRect/>
          </a:stretch>
        </p:blipFill>
        <p:spPr>
          <a:xfrm>
            <a:off x="5951200" y="91863"/>
            <a:ext cx="2002575" cy="1279025"/>
          </a:xfrm>
          <a:prstGeom prst="rect">
            <a:avLst/>
          </a:prstGeom>
          <a:noFill/>
          <a:ln>
            <a:noFill/>
          </a:ln>
        </p:spPr>
      </p:pic>
      <p:pic>
        <p:nvPicPr>
          <p:cNvPr id="146" name="Google Shape;146;p25"/>
          <p:cNvPicPr preferRelativeResize="0"/>
          <p:nvPr/>
        </p:nvPicPr>
        <p:blipFill>
          <a:blip r:embed="rId5">
            <a:alphaModFix/>
          </a:blip>
          <a:stretch>
            <a:fillRect/>
          </a:stretch>
        </p:blipFill>
        <p:spPr>
          <a:xfrm>
            <a:off x="5875626" y="1370625"/>
            <a:ext cx="2869774" cy="1620024"/>
          </a:xfrm>
          <a:prstGeom prst="rect">
            <a:avLst/>
          </a:prstGeom>
          <a:noFill/>
          <a:ln>
            <a:noFill/>
          </a:ln>
        </p:spPr>
      </p:pic>
      <p:pic>
        <p:nvPicPr>
          <p:cNvPr id="147" name="Google Shape;147;p25"/>
          <p:cNvPicPr preferRelativeResize="0"/>
          <p:nvPr/>
        </p:nvPicPr>
        <p:blipFill>
          <a:blip r:embed="rId6">
            <a:alphaModFix/>
          </a:blip>
          <a:stretch>
            <a:fillRect/>
          </a:stretch>
        </p:blipFill>
        <p:spPr>
          <a:xfrm>
            <a:off x="5608325" y="3169475"/>
            <a:ext cx="3137075" cy="1764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When to use SVG</a:t>
            </a:r>
            <a:endParaRPr/>
          </a:p>
        </p:txBody>
      </p:sp>
      <p:sp>
        <p:nvSpPr>
          <p:cNvPr id="153" name="Google Shape;153;p26"/>
          <p:cNvSpPr txBox="1"/>
          <p:nvPr>
            <p:ph idx="1" type="body"/>
          </p:nvPr>
        </p:nvSpPr>
        <p:spPr>
          <a:xfrm>
            <a:off x="311700" y="1152475"/>
            <a:ext cx="75192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CSS’s implementation of SVG features is more performance </a:t>
            </a:r>
            <a:r>
              <a:rPr lang="en-GB"/>
              <a:t>optimized but with fewer features. </a:t>
            </a:r>
            <a:endParaRPr/>
          </a:p>
          <a:p>
            <a:pPr indent="-342900" lvl="0" marL="457200" rtl="0" algn="l">
              <a:spcBef>
                <a:spcPts val="0"/>
              </a:spcBef>
              <a:spcAft>
                <a:spcPts val="0"/>
              </a:spcAft>
              <a:buSzPts val="1800"/>
              <a:buChar char="-"/>
            </a:pPr>
            <a:r>
              <a:rPr lang="en-GB"/>
              <a:t>It is recommended not to style SVG using SVG presentation attributes, as they will no longer be updated going forward instead use CSS</a:t>
            </a:r>
            <a:endParaRPr/>
          </a:p>
          <a:p>
            <a:pPr indent="-342900" lvl="0" marL="457200" rtl="0" algn="l">
              <a:spcBef>
                <a:spcPts val="0"/>
              </a:spcBef>
              <a:spcAft>
                <a:spcPts val="0"/>
              </a:spcAft>
              <a:buSzPts val="1800"/>
              <a:buChar char="-"/>
            </a:pPr>
            <a:r>
              <a:rPr lang="en-GB"/>
              <a:t>Raster images</a:t>
            </a:r>
            <a:endParaRPr/>
          </a:p>
          <a:p>
            <a:pPr indent="-317500" lvl="1" marL="914400" rtl="0" algn="l">
              <a:spcBef>
                <a:spcPts val="0"/>
              </a:spcBef>
              <a:spcAft>
                <a:spcPts val="0"/>
              </a:spcAft>
              <a:buSzPts val="1400"/>
              <a:buChar char="-"/>
            </a:pPr>
            <a:r>
              <a:rPr lang="en-GB"/>
              <a:t>Good performance at small resolutions, but worse at large resolutions.</a:t>
            </a:r>
            <a:endParaRPr/>
          </a:p>
          <a:p>
            <a:pPr indent="-317500" lvl="2" marL="1371600" rtl="0" algn="l">
              <a:spcBef>
                <a:spcPts val="0"/>
              </a:spcBef>
              <a:spcAft>
                <a:spcPts val="0"/>
              </a:spcAft>
              <a:buSzPts val="1400"/>
              <a:buChar char="-"/>
            </a:pPr>
            <a:r>
              <a:rPr lang="en-GB"/>
              <a:t>64 x 64          -&gt; 4096 pixels</a:t>
            </a:r>
            <a:endParaRPr/>
          </a:p>
          <a:p>
            <a:pPr indent="-317500" lvl="2" marL="1371600" rtl="0" algn="l">
              <a:spcBef>
                <a:spcPts val="0"/>
              </a:spcBef>
              <a:spcAft>
                <a:spcPts val="0"/>
              </a:spcAft>
              <a:buSzPts val="1400"/>
              <a:buChar char="-"/>
            </a:pPr>
            <a:r>
              <a:rPr lang="en-GB"/>
              <a:t>1920 x 1080  -&gt; 2 million pixels</a:t>
            </a:r>
            <a:endParaRPr/>
          </a:p>
          <a:p>
            <a:pPr indent="-317500" lvl="1" marL="914400" rtl="0" algn="l">
              <a:spcBef>
                <a:spcPts val="0"/>
              </a:spcBef>
              <a:spcAft>
                <a:spcPts val="0"/>
              </a:spcAft>
              <a:buSzPts val="1400"/>
              <a:buChar char="-"/>
            </a:pPr>
            <a:r>
              <a:rPr lang="en-GB"/>
              <a:t>Performance is not affected by the number of objects,</a:t>
            </a:r>
            <a:endParaRPr/>
          </a:p>
          <a:p>
            <a:pPr indent="-342900" lvl="0" marL="457200" rtl="0" algn="l">
              <a:spcBef>
                <a:spcPts val="0"/>
              </a:spcBef>
              <a:spcAft>
                <a:spcPts val="0"/>
              </a:spcAft>
              <a:buSzPts val="1800"/>
              <a:buChar char="-"/>
            </a:pPr>
            <a:r>
              <a:rPr lang="en-GB"/>
              <a:t>Vectors </a:t>
            </a:r>
            <a:endParaRPr/>
          </a:p>
          <a:p>
            <a:pPr indent="-317500" lvl="1" marL="914400" rtl="0" algn="l">
              <a:spcBef>
                <a:spcPts val="0"/>
              </a:spcBef>
              <a:spcAft>
                <a:spcPts val="0"/>
              </a:spcAft>
              <a:buSzPts val="1400"/>
              <a:buChar char="-"/>
            </a:pPr>
            <a:r>
              <a:rPr lang="en-GB"/>
              <a:t>Worse performance the larger amounts of elements are involved, </a:t>
            </a:r>
            <a:endParaRPr/>
          </a:p>
          <a:p>
            <a:pPr indent="-317500" lvl="1" marL="914400" rtl="0" algn="l">
              <a:spcBef>
                <a:spcPts val="0"/>
              </a:spcBef>
              <a:spcAft>
                <a:spcPts val="0"/>
              </a:spcAft>
              <a:buSzPts val="1400"/>
              <a:buChar char="-"/>
            </a:pPr>
            <a:r>
              <a:rPr lang="en-GB"/>
              <a:t>Same performance even at massive resolutions. </a:t>
            </a:r>
            <a:endParaRPr/>
          </a:p>
        </p:txBody>
      </p:sp>
      <p:pic>
        <p:nvPicPr>
          <p:cNvPr id="154" name="Google Shape;154;p26"/>
          <p:cNvPicPr preferRelativeResize="0"/>
          <p:nvPr/>
        </p:nvPicPr>
        <p:blipFill>
          <a:blip r:embed="rId3">
            <a:alphaModFix/>
          </a:blip>
          <a:stretch>
            <a:fillRect/>
          </a:stretch>
        </p:blipFill>
        <p:spPr>
          <a:xfrm>
            <a:off x="6730525" y="2155400"/>
            <a:ext cx="2413476" cy="2413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Evolving Web - </a:t>
            </a:r>
            <a:r>
              <a:rPr lang="en-GB"/>
              <a:t>Compatibility</a:t>
            </a:r>
            <a:r>
              <a:rPr lang="en-GB"/>
              <a:t> </a:t>
            </a:r>
            <a:endParaRPr/>
          </a:p>
        </p:txBody>
      </p:sp>
      <p:sp>
        <p:nvSpPr>
          <p:cNvPr id="160" name="Google Shape;16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SVG is an evolving standard. Currently, most browsers support SVG 1.1, and an SVG 2.0 standard is in development with low browser support. </a:t>
            </a:r>
            <a:endParaRPr/>
          </a:p>
          <a:p>
            <a:pPr indent="0" lvl="0" marL="0" rtl="0" algn="l">
              <a:spcBef>
                <a:spcPts val="1200"/>
              </a:spcBef>
              <a:spcAft>
                <a:spcPts val="0"/>
              </a:spcAft>
              <a:buNone/>
            </a:pPr>
            <a:r>
              <a:rPr lang="en-GB"/>
              <a:t>Much like CSS, not all browsers have fully implemented SVG. </a:t>
            </a:r>
            <a:endParaRPr/>
          </a:p>
          <a:p>
            <a:pPr indent="-317500" lvl="1" marL="914400" rtl="0" algn="l">
              <a:spcBef>
                <a:spcPts val="1200"/>
              </a:spcBef>
              <a:spcAft>
                <a:spcPts val="0"/>
              </a:spcAft>
              <a:buSzPts val="1400"/>
              <a:buChar char="-"/>
            </a:pPr>
            <a:r>
              <a:rPr lang="en-GB" u="sng">
                <a:solidFill>
                  <a:schemeClr val="hlink"/>
                </a:solidFill>
                <a:hlinkClick r:id="rId3"/>
              </a:rPr>
              <a:t>CanIUse.com</a:t>
            </a:r>
            <a:r>
              <a:rPr lang="en-GB"/>
              <a:t> and developer.mozila.org also provide browser compatibility info for SVG features.</a:t>
            </a:r>
            <a:endParaRPr/>
          </a:p>
        </p:txBody>
      </p:sp>
      <p:pic>
        <p:nvPicPr>
          <p:cNvPr id="161" name="Google Shape;161;p27"/>
          <p:cNvPicPr preferRelativeResize="0"/>
          <p:nvPr/>
        </p:nvPicPr>
        <p:blipFill>
          <a:blip r:embed="rId4">
            <a:alphaModFix/>
          </a:blip>
          <a:stretch>
            <a:fillRect/>
          </a:stretch>
        </p:blipFill>
        <p:spPr>
          <a:xfrm>
            <a:off x="849750" y="2987350"/>
            <a:ext cx="1851875" cy="1851875"/>
          </a:xfrm>
          <a:prstGeom prst="rect">
            <a:avLst/>
          </a:prstGeom>
          <a:noFill/>
          <a:ln>
            <a:noFill/>
          </a:ln>
        </p:spPr>
      </p:pic>
      <p:pic>
        <p:nvPicPr>
          <p:cNvPr id="162" name="Google Shape;162;p27"/>
          <p:cNvPicPr preferRelativeResize="0"/>
          <p:nvPr/>
        </p:nvPicPr>
        <p:blipFill>
          <a:blip r:embed="rId5">
            <a:alphaModFix/>
          </a:blip>
          <a:stretch>
            <a:fillRect/>
          </a:stretch>
        </p:blipFill>
        <p:spPr>
          <a:xfrm>
            <a:off x="4069750" y="3192200"/>
            <a:ext cx="3260550" cy="144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9285"/>
              <a:buFont typeface="Arial"/>
              <a:buNone/>
            </a:pPr>
            <a:r>
              <a:rPr lang="en-GB"/>
              <a:t>C</a:t>
            </a:r>
            <a:r>
              <a:rPr lang="en-GB"/>
              <a:t>ompatibility pain points</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Opera Mini</a:t>
            </a:r>
            <a:r>
              <a:rPr lang="en-GB"/>
              <a:t>, as a low-resource browser, has no intention of fully implementing all graphical features.</a:t>
            </a:r>
            <a:endParaRPr/>
          </a:p>
          <a:p>
            <a:pPr indent="-342900" lvl="0" marL="457200" rtl="0" algn="l">
              <a:spcBef>
                <a:spcPts val="0"/>
              </a:spcBef>
              <a:spcAft>
                <a:spcPts val="0"/>
              </a:spcAft>
              <a:buSzPts val="1800"/>
              <a:buChar char="-"/>
            </a:pPr>
            <a:r>
              <a:rPr b="1" lang="en-GB"/>
              <a:t>Safari </a:t>
            </a:r>
            <a:r>
              <a:rPr lang="en-GB"/>
              <a:t>requires extra “webkit” notation for some features like animation.</a:t>
            </a:r>
            <a:endParaRPr/>
          </a:p>
          <a:p>
            <a:pPr indent="-342900" lvl="0" marL="457200" rtl="0" algn="l">
              <a:spcBef>
                <a:spcPts val="0"/>
              </a:spcBef>
              <a:spcAft>
                <a:spcPts val="0"/>
              </a:spcAft>
              <a:buSzPts val="1800"/>
              <a:buChar char="-"/>
            </a:pPr>
            <a:r>
              <a:rPr b="1" lang="en-GB"/>
              <a:t>Internet explorer v5 - v9</a:t>
            </a:r>
            <a:r>
              <a:rPr lang="en-GB"/>
              <a:t> (2011) used microsoft’s abandoned VML, vector markup language, and so has limited support for SVG. </a:t>
            </a:r>
            <a:endParaRPr/>
          </a:p>
        </p:txBody>
      </p:sp>
      <p:pic>
        <p:nvPicPr>
          <p:cNvPr id="169" name="Google Shape;169;p28"/>
          <p:cNvPicPr preferRelativeResize="0"/>
          <p:nvPr/>
        </p:nvPicPr>
        <p:blipFill>
          <a:blip r:embed="rId3">
            <a:alphaModFix/>
          </a:blip>
          <a:stretch>
            <a:fillRect/>
          </a:stretch>
        </p:blipFill>
        <p:spPr>
          <a:xfrm>
            <a:off x="724825" y="3104975"/>
            <a:ext cx="1539500" cy="1539500"/>
          </a:xfrm>
          <a:prstGeom prst="rect">
            <a:avLst/>
          </a:prstGeom>
          <a:noFill/>
          <a:ln>
            <a:noFill/>
          </a:ln>
        </p:spPr>
      </p:pic>
      <p:pic>
        <p:nvPicPr>
          <p:cNvPr id="170" name="Google Shape;170;p28"/>
          <p:cNvPicPr preferRelativeResize="0"/>
          <p:nvPr/>
        </p:nvPicPr>
        <p:blipFill>
          <a:blip r:embed="rId4">
            <a:alphaModFix/>
          </a:blip>
          <a:stretch>
            <a:fillRect/>
          </a:stretch>
        </p:blipFill>
        <p:spPr>
          <a:xfrm>
            <a:off x="3260963" y="3235694"/>
            <a:ext cx="2303399" cy="1278050"/>
          </a:xfrm>
          <a:prstGeom prst="rect">
            <a:avLst/>
          </a:prstGeom>
          <a:noFill/>
          <a:ln>
            <a:noFill/>
          </a:ln>
        </p:spPr>
      </p:pic>
      <p:pic>
        <p:nvPicPr>
          <p:cNvPr id="171" name="Google Shape;171;p28"/>
          <p:cNvPicPr preferRelativeResize="0"/>
          <p:nvPr/>
        </p:nvPicPr>
        <p:blipFill>
          <a:blip r:embed="rId5">
            <a:alphaModFix/>
          </a:blip>
          <a:stretch>
            <a:fillRect/>
          </a:stretch>
        </p:blipFill>
        <p:spPr>
          <a:xfrm>
            <a:off x="5827350" y="2919175"/>
            <a:ext cx="2802251" cy="185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Code editor or </a:t>
            </a:r>
            <a:r>
              <a:rPr lang="en-GB"/>
              <a:t>Illustration</a:t>
            </a:r>
            <a:r>
              <a:rPr lang="en-GB"/>
              <a:t> tool</a:t>
            </a:r>
            <a:endParaRPr/>
          </a:p>
        </p:txBody>
      </p:sp>
      <p:sp>
        <p:nvSpPr>
          <p:cNvPr id="177" name="Google Shape;17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Files are compatible with a coding IDE or illustration tools like Inkscape or Adobe Illustrator. </a:t>
            </a:r>
            <a:endParaRPr/>
          </a:p>
          <a:p>
            <a:pPr indent="0" lvl="0" marL="0" rtl="0" algn="l">
              <a:spcBef>
                <a:spcPts val="1200"/>
              </a:spcBef>
              <a:spcAft>
                <a:spcPts val="0"/>
              </a:spcAft>
              <a:buNone/>
            </a:pPr>
            <a:r>
              <a:rPr lang="en-GB"/>
              <a:t>Hand Coding SVG from scratch is only practical for simple geometric drawings or enabling mathematical art. </a:t>
            </a:r>
            <a:endParaRPr/>
          </a:p>
          <a:p>
            <a:pPr indent="0" lvl="0" marL="0" rtl="0" algn="l">
              <a:spcBef>
                <a:spcPts val="1200"/>
              </a:spcBef>
              <a:spcAft>
                <a:spcPts val="1200"/>
              </a:spcAft>
              <a:buClr>
                <a:schemeClr val="dk1"/>
              </a:buClr>
              <a:buSzPts val="1100"/>
              <a:buFont typeface="Arial"/>
              <a:buNone/>
            </a:pPr>
            <a:r>
              <a:rPr lang="en-GB"/>
              <a:t>Any illustrator-created image can open in a coding IDE and be turned into a dynamic or animated one. </a:t>
            </a:r>
            <a:endParaRPr/>
          </a:p>
        </p:txBody>
      </p:sp>
      <p:pic>
        <p:nvPicPr>
          <p:cNvPr id="178" name="Google Shape;178;p29"/>
          <p:cNvPicPr preferRelativeResize="0"/>
          <p:nvPr/>
        </p:nvPicPr>
        <p:blipFill>
          <a:blip r:embed="rId3">
            <a:alphaModFix/>
          </a:blip>
          <a:stretch>
            <a:fillRect/>
          </a:stretch>
        </p:blipFill>
        <p:spPr>
          <a:xfrm>
            <a:off x="4639046" y="3372324"/>
            <a:ext cx="1679575" cy="1621300"/>
          </a:xfrm>
          <a:prstGeom prst="rect">
            <a:avLst/>
          </a:prstGeom>
          <a:noFill/>
          <a:ln>
            <a:noFill/>
          </a:ln>
        </p:spPr>
      </p:pic>
      <p:pic>
        <p:nvPicPr>
          <p:cNvPr id="179" name="Google Shape;179;p29"/>
          <p:cNvPicPr preferRelativeResize="0"/>
          <p:nvPr/>
        </p:nvPicPr>
        <p:blipFill>
          <a:blip r:embed="rId4">
            <a:alphaModFix/>
          </a:blip>
          <a:stretch>
            <a:fillRect/>
          </a:stretch>
        </p:blipFill>
        <p:spPr>
          <a:xfrm>
            <a:off x="2418576" y="3414100"/>
            <a:ext cx="1577200" cy="1537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Packages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idx="1" type="body"/>
          </p:nvPr>
        </p:nvSpPr>
        <p:spPr>
          <a:xfrm>
            <a:off x="311700" y="2115975"/>
            <a:ext cx="8520600" cy="2452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We will be using a javascript library to implement dynamic SVGs.</a:t>
            </a:r>
            <a:endParaRPr/>
          </a:p>
          <a:p>
            <a:pPr indent="0" lvl="0" marL="0" rtl="0" algn="l">
              <a:spcBef>
                <a:spcPts val="1200"/>
              </a:spcBef>
              <a:spcAft>
                <a:spcPts val="0"/>
              </a:spcAft>
              <a:buNone/>
            </a:pPr>
            <a:r>
              <a:rPr lang="en-GB"/>
              <a:t>It is </a:t>
            </a:r>
            <a:r>
              <a:rPr lang="en-GB"/>
              <a:t>lightweight</a:t>
            </a:r>
            <a:r>
              <a:rPr lang="en-GB"/>
              <a:t> and allows us to combine javascript and SVG without writing lengthy dom queries. </a:t>
            </a:r>
            <a:endParaRPr/>
          </a:p>
          <a:p>
            <a:pPr indent="-342900" lvl="0" marL="457200" rtl="0" algn="l">
              <a:spcBef>
                <a:spcPts val="1200"/>
              </a:spcBef>
              <a:spcAft>
                <a:spcPts val="0"/>
              </a:spcAft>
              <a:buSzPts val="1800"/>
              <a:buChar char="-"/>
            </a:pPr>
            <a:r>
              <a:rPr lang="en-GB"/>
              <a:t>expandable to include SVG filters.</a:t>
            </a:r>
            <a:endParaRPr/>
          </a:p>
          <a:p>
            <a:pPr indent="0" lvl="0" marL="0" rtl="0" algn="l">
              <a:spcBef>
                <a:spcPts val="1200"/>
              </a:spcBef>
              <a:spcAft>
                <a:spcPts val="1200"/>
              </a:spcAft>
              <a:buNone/>
            </a:pPr>
            <a:r>
              <a:rPr lang="en-GB"/>
              <a:t>Alternatives include D3, which is much more expansive, and an industry leading-technology for data visualization. </a:t>
            </a:r>
            <a:endParaRPr/>
          </a:p>
        </p:txBody>
      </p:sp>
      <p:pic>
        <p:nvPicPr>
          <p:cNvPr id="190" name="Google Shape;190;p31"/>
          <p:cNvPicPr preferRelativeResize="0"/>
          <p:nvPr/>
        </p:nvPicPr>
        <p:blipFill>
          <a:blip r:embed="rId3">
            <a:alphaModFix/>
          </a:blip>
          <a:stretch>
            <a:fillRect/>
          </a:stretch>
        </p:blipFill>
        <p:spPr>
          <a:xfrm>
            <a:off x="491175" y="85000"/>
            <a:ext cx="3676838" cy="1930350"/>
          </a:xfrm>
          <a:prstGeom prst="rect">
            <a:avLst/>
          </a:prstGeom>
          <a:noFill/>
          <a:ln>
            <a:noFill/>
          </a:ln>
        </p:spPr>
      </p:pic>
      <p:pic>
        <p:nvPicPr>
          <p:cNvPr id="191" name="Google Shape;191;p31"/>
          <p:cNvPicPr preferRelativeResize="0"/>
          <p:nvPr/>
        </p:nvPicPr>
        <p:blipFill>
          <a:blip r:embed="rId4">
            <a:alphaModFix/>
          </a:blip>
          <a:stretch>
            <a:fillRect/>
          </a:stretch>
        </p:blipFill>
        <p:spPr>
          <a:xfrm>
            <a:off x="6466800" y="4037800"/>
            <a:ext cx="1038025" cy="1038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Index</a:t>
            </a:r>
            <a:endParaRPr/>
          </a:p>
        </p:txBody>
      </p:sp>
      <p:sp>
        <p:nvSpPr>
          <p:cNvPr id="61" name="Google Shape;61;p14"/>
          <p:cNvSpPr txBox="1"/>
          <p:nvPr>
            <p:ph idx="1" type="body"/>
          </p:nvPr>
        </p:nvSpPr>
        <p:spPr>
          <a:xfrm>
            <a:off x="1496250" y="1123950"/>
            <a:ext cx="61515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GB"/>
              <a:t>Graphic Models</a:t>
            </a:r>
            <a:endParaRPr/>
          </a:p>
          <a:p>
            <a:pPr indent="-317500" lvl="0" marL="457200" rtl="0" algn="l">
              <a:spcBef>
                <a:spcPts val="0"/>
              </a:spcBef>
              <a:spcAft>
                <a:spcPts val="0"/>
              </a:spcAft>
              <a:buSzPts val="1400"/>
              <a:buChar char="-"/>
            </a:pPr>
            <a:r>
              <a:rPr lang="en-GB"/>
              <a:t>SVG</a:t>
            </a:r>
            <a:endParaRPr/>
          </a:p>
          <a:p>
            <a:pPr indent="-304800" lvl="1" marL="914400" rtl="0" algn="l">
              <a:spcBef>
                <a:spcPts val="0"/>
              </a:spcBef>
              <a:spcAft>
                <a:spcPts val="0"/>
              </a:spcAft>
              <a:buSzPts val="1200"/>
              <a:buChar char="-"/>
            </a:pPr>
            <a:r>
              <a:rPr lang="en-GB"/>
              <a:t>Background</a:t>
            </a:r>
            <a:endParaRPr/>
          </a:p>
          <a:p>
            <a:pPr indent="-304800" lvl="1" marL="914400" rtl="0" algn="l">
              <a:spcBef>
                <a:spcPts val="0"/>
              </a:spcBef>
              <a:spcAft>
                <a:spcPts val="0"/>
              </a:spcAft>
              <a:buSzPts val="1200"/>
              <a:buChar char="-"/>
            </a:pPr>
            <a:r>
              <a:rPr lang="en-GB"/>
              <a:t>Viewport</a:t>
            </a:r>
            <a:endParaRPr/>
          </a:p>
          <a:p>
            <a:pPr indent="-304800" lvl="1" marL="914400" rtl="0" algn="l">
              <a:spcBef>
                <a:spcPts val="0"/>
              </a:spcBef>
              <a:spcAft>
                <a:spcPts val="0"/>
              </a:spcAft>
              <a:buSzPts val="1200"/>
              <a:buChar char="-"/>
            </a:pPr>
            <a:r>
              <a:rPr lang="en-GB"/>
              <a:t>Shapes</a:t>
            </a:r>
            <a:endParaRPr/>
          </a:p>
          <a:p>
            <a:pPr indent="-304800" lvl="1" marL="914400" rtl="0" algn="l">
              <a:spcBef>
                <a:spcPts val="0"/>
              </a:spcBef>
              <a:spcAft>
                <a:spcPts val="0"/>
              </a:spcAft>
              <a:buSzPts val="1200"/>
              <a:buChar char="-"/>
            </a:pPr>
            <a:r>
              <a:rPr lang="en-GB"/>
              <a:t>Paths</a:t>
            </a:r>
            <a:endParaRPr/>
          </a:p>
          <a:p>
            <a:pPr indent="-317500" lvl="0" marL="457200" rtl="0" algn="l">
              <a:spcBef>
                <a:spcPts val="0"/>
              </a:spcBef>
              <a:spcAft>
                <a:spcPts val="0"/>
              </a:spcAft>
              <a:buSzPts val="1400"/>
              <a:buChar char="-"/>
            </a:pPr>
            <a:r>
              <a:rPr lang="en-GB"/>
              <a:t>Extensions</a:t>
            </a:r>
            <a:endParaRPr/>
          </a:p>
          <a:p>
            <a:pPr indent="-304800" lvl="1" marL="914400" rtl="0" algn="l">
              <a:spcBef>
                <a:spcPts val="0"/>
              </a:spcBef>
              <a:spcAft>
                <a:spcPts val="0"/>
              </a:spcAft>
              <a:buSzPts val="1200"/>
              <a:buChar char="-"/>
            </a:pPr>
            <a:r>
              <a:rPr lang="en-GB"/>
              <a:t>SVG.js</a:t>
            </a:r>
            <a:endParaRPr/>
          </a:p>
          <a:p>
            <a:pPr indent="-304800" lvl="1" marL="914400" rtl="0" algn="l">
              <a:spcBef>
                <a:spcPts val="0"/>
              </a:spcBef>
              <a:spcAft>
                <a:spcPts val="0"/>
              </a:spcAft>
              <a:buSzPts val="1200"/>
              <a:buChar char="-"/>
            </a:pPr>
            <a:r>
              <a:rPr lang="en-GB"/>
              <a:t>Color</a:t>
            </a:r>
            <a:endParaRPr/>
          </a:p>
          <a:p>
            <a:pPr indent="-317500" lvl="0" marL="457200" rtl="0" algn="l">
              <a:spcBef>
                <a:spcPts val="0"/>
              </a:spcBef>
              <a:spcAft>
                <a:spcPts val="0"/>
              </a:spcAft>
              <a:buSzPts val="1400"/>
              <a:buChar char="-"/>
            </a:pPr>
            <a:r>
              <a:rPr lang="en-GB"/>
              <a:t>Procedural Generation</a:t>
            </a:r>
            <a:endParaRPr/>
          </a:p>
          <a:p>
            <a:pPr indent="-304800" lvl="1" marL="914400" rtl="0" algn="l">
              <a:spcBef>
                <a:spcPts val="0"/>
              </a:spcBef>
              <a:spcAft>
                <a:spcPts val="0"/>
              </a:spcAft>
              <a:buSzPts val="1200"/>
              <a:buChar char="-"/>
            </a:pPr>
            <a:r>
              <a:rPr lang="en-GB"/>
              <a:t>Methods</a:t>
            </a:r>
            <a:endParaRPr/>
          </a:p>
          <a:p>
            <a:pPr indent="-304800" lvl="2" marL="1371600" rtl="0" algn="l">
              <a:spcBef>
                <a:spcPts val="0"/>
              </a:spcBef>
              <a:spcAft>
                <a:spcPts val="0"/>
              </a:spcAft>
              <a:buSzPts val="1200"/>
              <a:buChar char="-"/>
            </a:pPr>
            <a:r>
              <a:rPr lang="en-GB"/>
              <a:t>Distribution</a:t>
            </a:r>
            <a:endParaRPr/>
          </a:p>
          <a:p>
            <a:pPr indent="-304800" lvl="3" marL="1828800" rtl="0" algn="l">
              <a:spcBef>
                <a:spcPts val="0"/>
              </a:spcBef>
              <a:spcAft>
                <a:spcPts val="0"/>
              </a:spcAft>
              <a:buSzPts val="1200"/>
              <a:buChar char="-"/>
            </a:pPr>
            <a:r>
              <a:rPr lang="en-GB"/>
              <a:t>Generate Textures</a:t>
            </a:r>
            <a:endParaRPr/>
          </a:p>
          <a:p>
            <a:pPr indent="-304800" lvl="2" marL="1371600" rtl="0" algn="l">
              <a:spcBef>
                <a:spcPts val="0"/>
              </a:spcBef>
              <a:spcAft>
                <a:spcPts val="0"/>
              </a:spcAft>
              <a:buSzPts val="1200"/>
              <a:buChar char="-"/>
            </a:pPr>
            <a:r>
              <a:rPr lang="en-GB"/>
              <a:t>Parametric</a:t>
            </a:r>
            <a:endParaRPr/>
          </a:p>
          <a:p>
            <a:pPr indent="-304800" lvl="3" marL="1828800" rtl="0" algn="l">
              <a:spcBef>
                <a:spcPts val="0"/>
              </a:spcBef>
              <a:spcAft>
                <a:spcPts val="0"/>
              </a:spcAft>
              <a:buSzPts val="1200"/>
              <a:buChar char="-"/>
            </a:pPr>
            <a:r>
              <a:rPr lang="en-GB"/>
              <a:t>Generate Waves</a:t>
            </a:r>
            <a:endParaRPr/>
          </a:p>
          <a:p>
            <a:pPr indent="-304800" lvl="2" marL="1371600" rtl="0" algn="l">
              <a:spcBef>
                <a:spcPts val="0"/>
              </a:spcBef>
              <a:spcAft>
                <a:spcPts val="0"/>
              </a:spcAft>
              <a:buSzPts val="1200"/>
              <a:buChar char="-"/>
            </a:pPr>
            <a:r>
              <a:rPr lang="en-GB"/>
              <a:t>Grammars / L-systems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4388125" y="445025"/>
            <a:ext cx="444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Commands</a:t>
            </a:r>
            <a:endParaRPr/>
          </a:p>
        </p:txBody>
      </p:sp>
      <p:pic>
        <p:nvPicPr>
          <p:cNvPr id="197" name="Google Shape;197;p32"/>
          <p:cNvPicPr preferRelativeResize="0"/>
          <p:nvPr/>
        </p:nvPicPr>
        <p:blipFill>
          <a:blip r:embed="rId3">
            <a:alphaModFix/>
          </a:blip>
          <a:stretch>
            <a:fillRect/>
          </a:stretch>
        </p:blipFill>
        <p:spPr>
          <a:xfrm>
            <a:off x="381275" y="-103325"/>
            <a:ext cx="3676838" cy="1930350"/>
          </a:xfrm>
          <a:prstGeom prst="rect">
            <a:avLst/>
          </a:prstGeom>
          <a:noFill/>
          <a:ln>
            <a:noFill/>
          </a:ln>
        </p:spPr>
      </p:pic>
      <p:graphicFrame>
        <p:nvGraphicFramePr>
          <p:cNvPr id="198" name="Google Shape;198;p32"/>
          <p:cNvGraphicFramePr/>
          <p:nvPr/>
        </p:nvGraphicFramePr>
        <p:xfrm>
          <a:off x="444325" y="1701650"/>
          <a:ext cx="3000000" cy="3000000"/>
        </p:xfrm>
        <a:graphic>
          <a:graphicData uri="http://schemas.openxmlformats.org/drawingml/2006/table">
            <a:tbl>
              <a:tblPr>
                <a:noFill/>
                <a:tableStyleId>{3CF2CCF5-B7AA-4DD6-94E8-78822C75DC3C}</a:tableStyleId>
              </a:tblPr>
              <a:tblGrid>
                <a:gridCol w="3888875"/>
                <a:gridCol w="3888875"/>
              </a:tblGrid>
              <a:tr h="310325">
                <a:tc>
                  <a:txBody>
                    <a:bodyPr/>
                    <a:lstStyle/>
                    <a:p>
                      <a:pPr indent="0" lvl="0" marL="0" rtl="0" algn="l">
                        <a:spcBef>
                          <a:spcPts val="0"/>
                        </a:spcBef>
                        <a:spcAft>
                          <a:spcPts val="0"/>
                        </a:spcAft>
                        <a:buNone/>
                      </a:pPr>
                      <a:r>
                        <a:rPr lang="en-GB"/>
                        <a:t>Command</a:t>
                      </a:r>
                      <a:endParaRPr/>
                    </a:p>
                  </a:txBody>
                  <a:tcPr marT="91425" marB="91425" marR="91425" marL="91425"/>
                </a:tc>
                <a:tc>
                  <a:txBody>
                    <a:bodyPr/>
                    <a:lstStyle/>
                    <a:p>
                      <a:pPr indent="0" lvl="0" marL="0" rtl="0" algn="l">
                        <a:spcBef>
                          <a:spcPts val="0"/>
                        </a:spcBef>
                        <a:spcAft>
                          <a:spcPts val="0"/>
                        </a:spcAft>
                        <a:buNone/>
                      </a:pPr>
                      <a:r>
                        <a:rPr lang="en-GB"/>
                        <a:t>Description</a:t>
                      </a:r>
                      <a:endParaRPr/>
                    </a:p>
                  </a:txBody>
                  <a:tcPr marT="91425" marB="91425" marR="91425" marL="91425"/>
                </a:tc>
              </a:tr>
              <a:tr h="310325">
                <a:tc>
                  <a:txBody>
                    <a:bodyPr/>
                    <a:lstStyle/>
                    <a:p>
                      <a:pPr indent="0" lvl="0" marL="0" rtl="0" algn="l">
                        <a:spcBef>
                          <a:spcPts val="0"/>
                        </a:spcBef>
                        <a:spcAft>
                          <a:spcPts val="0"/>
                        </a:spcAft>
                        <a:buNone/>
                      </a:pPr>
                      <a:r>
                        <a:rPr lang="en-GB"/>
                        <a:t>SVG()</a:t>
                      </a:r>
                      <a:endParaRPr/>
                    </a:p>
                  </a:txBody>
                  <a:tcPr marT="91425" marB="91425" marR="91425" marL="91425"/>
                </a:tc>
                <a:tc>
                  <a:txBody>
                    <a:bodyPr/>
                    <a:lstStyle/>
                    <a:p>
                      <a:pPr indent="0" lvl="0" marL="0" rtl="0" algn="l">
                        <a:spcBef>
                          <a:spcPts val="0"/>
                        </a:spcBef>
                        <a:spcAft>
                          <a:spcPts val="0"/>
                        </a:spcAft>
                        <a:buNone/>
                      </a:pPr>
                      <a:r>
                        <a:rPr lang="en-GB"/>
                        <a:t>Create an SVG element</a:t>
                      </a:r>
                      <a:endParaRPr/>
                    </a:p>
                  </a:txBody>
                  <a:tcPr marT="91425" marB="91425" marR="91425" marL="91425"/>
                </a:tc>
              </a:tr>
              <a:tr h="310325">
                <a:tc>
                  <a:txBody>
                    <a:bodyPr/>
                    <a:lstStyle/>
                    <a:p>
                      <a:pPr indent="0" lvl="0" marL="0" rtl="0" algn="l">
                        <a:spcBef>
                          <a:spcPts val="0"/>
                        </a:spcBef>
                        <a:spcAft>
                          <a:spcPts val="0"/>
                        </a:spcAft>
                        <a:buNone/>
                      </a:pPr>
                      <a:r>
                        <a:rPr lang="en-GB"/>
                        <a:t>.addTo(selector)</a:t>
                      </a:r>
                      <a:endParaRPr/>
                    </a:p>
                  </a:txBody>
                  <a:tcPr marT="91425" marB="91425" marR="91425" marL="91425"/>
                </a:tc>
                <a:tc>
                  <a:txBody>
                    <a:bodyPr/>
                    <a:lstStyle/>
                    <a:p>
                      <a:pPr indent="0" lvl="0" marL="0" rtl="0" algn="l">
                        <a:spcBef>
                          <a:spcPts val="0"/>
                        </a:spcBef>
                        <a:spcAft>
                          <a:spcPts val="0"/>
                        </a:spcAft>
                        <a:buNone/>
                      </a:pPr>
                      <a:r>
                        <a:rPr lang="en-GB"/>
                        <a:t>Adds SVG element to html by ID, or Class</a:t>
                      </a:r>
                      <a:endParaRPr/>
                    </a:p>
                  </a:txBody>
                  <a:tcPr marT="91425" marB="91425" marR="91425" marL="91425"/>
                </a:tc>
              </a:tr>
              <a:tr h="310325">
                <a:tc>
                  <a:txBody>
                    <a:bodyPr/>
                    <a:lstStyle/>
                    <a:p>
                      <a:pPr indent="0" lvl="0" marL="0" rtl="0" algn="l">
                        <a:spcBef>
                          <a:spcPts val="0"/>
                        </a:spcBef>
                        <a:spcAft>
                          <a:spcPts val="0"/>
                        </a:spcAft>
                        <a:buNone/>
                      </a:pPr>
                      <a:r>
                        <a:rPr lang="en-GB"/>
                        <a:t>.Viewbox(x, y, width, height)</a:t>
                      </a:r>
                      <a:endParaRPr/>
                    </a:p>
                  </a:txBody>
                  <a:tcPr marT="91425" marB="91425" marR="91425" marL="91425"/>
                </a:tc>
                <a:tc>
                  <a:txBody>
                    <a:bodyPr/>
                    <a:lstStyle/>
                    <a:p>
                      <a:pPr indent="0" lvl="0" marL="0" rtl="0" algn="l">
                        <a:spcBef>
                          <a:spcPts val="0"/>
                        </a:spcBef>
                        <a:spcAft>
                          <a:spcPts val="0"/>
                        </a:spcAft>
                        <a:buNone/>
                      </a:pPr>
                      <a:r>
                        <a:rPr lang="en-GB"/>
                        <a:t>Sets the viewing in window of the SVG.</a:t>
                      </a:r>
                      <a:endParaRPr/>
                    </a:p>
                  </a:txBody>
                  <a:tcPr marT="91425" marB="91425" marR="91425" marL="91425"/>
                </a:tc>
              </a:tr>
              <a:tr h="310325">
                <a:tc>
                  <a:txBody>
                    <a:bodyPr/>
                    <a:lstStyle/>
                    <a:p>
                      <a:pPr indent="0" lvl="0" marL="0" rtl="0" algn="l">
                        <a:spcBef>
                          <a:spcPts val="0"/>
                        </a:spcBef>
                        <a:spcAft>
                          <a:spcPts val="0"/>
                        </a:spcAft>
                        <a:buNone/>
                      </a:pPr>
                      <a:r>
                        <a:rPr lang="en-GB"/>
                        <a:t>.attr({prop: “value”, prop: “value”})</a:t>
                      </a:r>
                      <a:endParaRPr/>
                    </a:p>
                  </a:txBody>
                  <a:tcPr marT="91425" marB="91425" marR="91425" marL="91425"/>
                </a:tc>
                <a:tc>
                  <a:txBody>
                    <a:bodyPr/>
                    <a:lstStyle/>
                    <a:p>
                      <a:pPr indent="0" lvl="0" marL="0" rtl="0" algn="l">
                        <a:spcBef>
                          <a:spcPts val="0"/>
                        </a:spcBef>
                        <a:spcAft>
                          <a:spcPts val="0"/>
                        </a:spcAft>
                        <a:buNone/>
                      </a:pPr>
                      <a:r>
                        <a:rPr lang="en-GB"/>
                        <a:t>Sets the presentation attributes of an SVG</a:t>
                      </a:r>
                      <a:endParaRPr/>
                    </a:p>
                  </a:txBody>
                  <a:tcPr marT="91425" marB="91425" marR="91425" marL="91425"/>
                </a:tc>
              </a:tr>
              <a:tr h="310325">
                <a:tc>
                  <a:txBody>
                    <a:bodyPr/>
                    <a:lstStyle/>
                    <a:p>
                      <a:pPr indent="0" lvl="0" marL="0" rtl="0" algn="l">
                        <a:spcBef>
                          <a:spcPts val="0"/>
                        </a:spcBef>
                        <a:spcAft>
                          <a:spcPts val="0"/>
                        </a:spcAft>
                        <a:buNone/>
                      </a:pPr>
                      <a:r>
                        <a:rPr lang="en-GB"/>
                        <a:t>.stroke()</a:t>
                      </a:r>
                      <a:endParaRPr/>
                    </a:p>
                  </a:txBody>
                  <a:tcPr marT="91425" marB="91425" marR="91425" marL="91425"/>
                </a:tc>
                <a:tc>
                  <a:txBody>
                    <a:bodyPr/>
                    <a:lstStyle/>
                    <a:p>
                      <a:pPr indent="0" lvl="0" marL="0" rtl="0" algn="l">
                        <a:spcBef>
                          <a:spcPts val="0"/>
                        </a:spcBef>
                        <a:spcAft>
                          <a:spcPts val="0"/>
                        </a:spcAft>
                        <a:buNone/>
                      </a:pPr>
                      <a:r>
                        <a:rPr lang="en-GB"/>
                        <a:t>Creates a colored outline</a:t>
                      </a:r>
                      <a:endParaRPr/>
                    </a:p>
                  </a:txBody>
                  <a:tcPr marT="91425" marB="91425" marR="91425" marL="91425"/>
                </a:tc>
              </a:tr>
              <a:tr h="100000">
                <a:tc>
                  <a:txBody>
                    <a:bodyPr/>
                    <a:lstStyle/>
                    <a:p>
                      <a:pPr indent="0" lvl="0" marL="0" rtl="0" algn="l">
                        <a:spcBef>
                          <a:spcPts val="0"/>
                        </a:spcBef>
                        <a:spcAft>
                          <a:spcPts val="0"/>
                        </a:spcAft>
                        <a:buNone/>
                      </a:pPr>
                      <a:r>
                        <a:rPr lang="en-GB"/>
                        <a:t>.path()</a:t>
                      </a:r>
                      <a:endParaRPr/>
                    </a:p>
                  </a:txBody>
                  <a:tcPr marT="91425" marB="91425" marR="91425" marL="91425"/>
                </a:tc>
                <a:tc>
                  <a:txBody>
                    <a:bodyPr/>
                    <a:lstStyle/>
                    <a:p>
                      <a:pPr indent="0" lvl="0" marL="0" rtl="0" algn="l">
                        <a:spcBef>
                          <a:spcPts val="0"/>
                        </a:spcBef>
                        <a:spcAft>
                          <a:spcPts val="0"/>
                        </a:spcAft>
                        <a:buNone/>
                      </a:pPr>
                      <a:r>
                        <a:rPr lang="en-GB"/>
                        <a:t>Creates a path element</a:t>
                      </a:r>
                      <a:endParaRPr/>
                    </a:p>
                  </a:txBody>
                  <a:tcPr marT="91425" marB="91425" marR="91425" marL="91425"/>
                </a:tc>
              </a:tr>
              <a:tr h="398950">
                <a:tc>
                  <a:txBody>
                    <a:bodyPr/>
                    <a:lstStyle/>
                    <a:p>
                      <a:pPr indent="0" lvl="0" marL="0" rtl="0" algn="l">
                        <a:spcBef>
                          <a:spcPts val="0"/>
                        </a:spcBef>
                        <a:spcAft>
                          <a:spcPts val="0"/>
                        </a:spcAft>
                        <a:buNone/>
                      </a:pPr>
                      <a:r>
                        <a:rPr lang="en-GB"/>
                        <a:t>.fill()</a:t>
                      </a:r>
                      <a:endParaRPr/>
                    </a:p>
                  </a:txBody>
                  <a:tcPr marT="91425" marB="91425" marR="91425" marL="91425"/>
                </a:tc>
                <a:tc>
                  <a:txBody>
                    <a:bodyPr/>
                    <a:lstStyle/>
                    <a:p>
                      <a:pPr indent="0" lvl="0" marL="0" rtl="0" algn="l">
                        <a:spcBef>
                          <a:spcPts val="0"/>
                        </a:spcBef>
                        <a:spcAft>
                          <a:spcPts val="0"/>
                        </a:spcAft>
                        <a:buNone/>
                      </a:pPr>
                      <a:r>
                        <a:rPr lang="en-GB"/>
                        <a:t>Fills the shape with a color</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Color package</a:t>
            </a:r>
            <a:endParaRPr/>
          </a:p>
        </p:txBody>
      </p:sp>
      <p:sp>
        <p:nvSpPr>
          <p:cNvPr id="204" name="Google Shape;20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It provides a color object that lets us convert from different color spaces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Easily travel through the color wheel by</a:t>
            </a:r>
            <a:endParaRPr/>
          </a:p>
          <a:p>
            <a:pPr indent="-342900" lvl="0" marL="457200" rtl="0" algn="l">
              <a:spcBef>
                <a:spcPts val="1200"/>
              </a:spcBef>
              <a:spcAft>
                <a:spcPts val="0"/>
              </a:spcAft>
              <a:buSzPts val="1800"/>
              <a:buChar char="-"/>
            </a:pPr>
            <a:r>
              <a:rPr lang="en-GB"/>
              <a:t>Rotating through hues</a:t>
            </a:r>
            <a:endParaRPr/>
          </a:p>
          <a:p>
            <a:pPr indent="-342900" lvl="0" marL="457200" rtl="0" algn="l">
              <a:spcBef>
                <a:spcPts val="0"/>
              </a:spcBef>
              <a:spcAft>
                <a:spcPts val="0"/>
              </a:spcAft>
              <a:buSzPts val="1800"/>
              <a:buChar char="-"/>
            </a:pPr>
            <a:r>
              <a:rPr lang="en-GB"/>
              <a:t>Desaturating for grey control</a:t>
            </a:r>
            <a:endParaRPr/>
          </a:p>
          <a:p>
            <a:pPr indent="-342900" lvl="0" marL="457200" rtl="0" algn="l">
              <a:spcBef>
                <a:spcPts val="0"/>
              </a:spcBef>
              <a:spcAft>
                <a:spcPts val="0"/>
              </a:spcAft>
              <a:buSzPts val="1800"/>
              <a:buChar char="-"/>
            </a:pPr>
            <a:r>
              <a:rPr lang="en-GB"/>
              <a:t>Darken for </a:t>
            </a:r>
            <a:r>
              <a:rPr lang="en-GB"/>
              <a:t>black</a:t>
            </a:r>
            <a:r>
              <a:rPr lang="en-GB"/>
              <a:t> control</a:t>
            </a:r>
            <a:endParaRPr/>
          </a:p>
          <a:p>
            <a:pPr indent="0" lvl="0" marL="0" rtl="0" algn="l">
              <a:spcBef>
                <a:spcPts val="1200"/>
              </a:spcBef>
              <a:spcAft>
                <a:spcPts val="1200"/>
              </a:spcAft>
              <a:buNone/>
            </a:pPr>
            <a:r>
              <a:rPr lang="en-GB"/>
              <a:t>More on color spaces soon.</a:t>
            </a:r>
            <a:endParaRPr/>
          </a:p>
        </p:txBody>
      </p:sp>
      <p:pic>
        <p:nvPicPr>
          <p:cNvPr id="205" name="Google Shape;205;p33"/>
          <p:cNvPicPr preferRelativeResize="0"/>
          <p:nvPr/>
        </p:nvPicPr>
        <p:blipFill>
          <a:blip r:embed="rId3">
            <a:alphaModFix/>
          </a:blip>
          <a:stretch>
            <a:fillRect/>
          </a:stretch>
        </p:blipFill>
        <p:spPr>
          <a:xfrm>
            <a:off x="2869538" y="245950"/>
            <a:ext cx="3404925" cy="814575"/>
          </a:xfrm>
          <a:prstGeom prst="rect">
            <a:avLst/>
          </a:prstGeom>
          <a:noFill/>
          <a:ln>
            <a:noFill/>
          </a:ln>
        </p:spPr>
      </p:pic>
      <p:pic>
        <p:nvPicPr>
          <p:cNvPr id="206" name="Google Shape;206;p33"/>
          <p:cNvPicPr preferRelativeResize="0"/>
          <p:nvPr/>
        </p:nvPicPr>
        <p:blipFill>
          <a:blip r:embed="rId4">
            <a:alphaModFix/>
          </a:blip>
          <a:stretch>
            <a:fillRect/>
          </a:stretch>
        </p:blipFill>
        <p:spPr>
          <a:xfrm>
            <a:off x="353325" y="1646575"/>
            <a:ext cx="8437351" cy="403184"/>
          </a:xfrm>
          <a:prstGeom prst="rect">
            <a:avLst/>
          </a:prstGeom>
          <a:noFill/>
          <a:ln>
            <a:noFill/>
          </a:ln>
        </p:spPr>
      </p:pic>
      <p:pic>
        <p:nvPicPr>
          <p:cNvPr id="207" name="Google Shape;207;p33"/>
          <p:cNvPicPr preferRelativeResize="0"/>
          <p:nvPr/>
        </p:nvPicPr>
        <p:blipFill>
          <a:blip r:embed="rId5">
            <a:alphaModFix/>
          </a:blip>
          <a:stretch>
            <a:fillRect/>
          </a:stretch>
        </p:blipFill>
        <p:spPr>
          <a:xfrm>
            <a:off x="3833475" y="3283525"/>
            <a:ext cx="3281650" cy="269825"/>
          </a:xfrm>
          <a:prstGeom prst="rect">
            <a:avLst/>
          </a:prstGeom>
          <a:noFill/>
          <a:ln>
            <a:noFill/>
          </a:ln>
        </p:spPr>
      </p:pic>
      <p:pic>
        <p:nvPicPr>
          <p:cNvPr id="208" name="Google Shape;208;p33"/>
          <p:cNvPicPr preferRelativeResize="0"/>
          <p:nvPr/>
        </p:nvPicPr>
        <p:blipFill>
          <a:blip r:embed="rId6">
            <a:alphaModFix/>
          </a:blip>
          <a:stretch>
            <a:fillRect/>
          </a:stretch>
        </p:blipFill>
        <p:spPr>
          <a:xfrm>
            <a:off x="3833475" y="2952050"/>
            <a:ext cx="3281650" cy="285043"/>
          </a:xfrm>
          <a:prstGeom prst="rect">
            <a:avLst/>
          </a:prstGeom>
          <a:noFill/>
          <a:ln>
            <a:noFill/>
          </a:ln>
        </p:spPr>
      </p:pic>
      <p:pic>
        <p:nvPicPr>
          <p:cNvPr id="209" name="Google Shape;209;p33"/>
          <p:cNvPicPr preferRelativeResize="0"/>
          <p:nvPr/>
        </p:nvPicPr>
        <p:blipFill>
          <a:blip r:embed="rId7">
            <a:alphaModFix/>
          </a:blip>
          <a:stretch>
            <a:fillRect/>
          </a:stretch>
        </p:blipFill>
        <p:spPr>
          <a:xfrm>
            <a:off x="3833475" y="2635800"/>
            <a:ext cx="3281655" cy="26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5" name="Google Shape;215;p34"/>
          <p:cNvSpPr txBox="1"/>
          <p:nvPr>
            <p:ph idx="1" type="body"/>
          </p:nvPr>
        </p:nvSpPr>
        <p:spPr>
          <a:xfrm>
            <a:off x="311700" y="2520250"/>
            <a:ext cx="8520600" cy="204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Parcel is a great </a:t>
            </a:r>
            <a:r>
              <a:rPr lang="en-GB"/>
              <a:t>bundling</a:t>
            </a:r>
            <a:r>
              <a:rPr lang="en-GB"/>
              <a:t> tool that just works. It has two steps:</a:t>
            </a:r>
            <a:endParaRPr/>
          </a:p>
          <a:p>
            <a:pPr indent="-342900" lvl="0" marL="457200" rtl="0" algn="l">
              <a:spcBef>
                <a:spcPts val="1200"/>
              </a:spcBef>
              <a:spcAft>
                <a:spcPts val="0"/>
              </a:spcAft>
              <a:buSzPts val="1800"/>
              <a:buAutoNum type="arabicPeriod"/>
            </a:pPr>
            <a:r>
              <a:rPr lang="en-GB"/>
              <a:t>Add node script "dev": "parcel src/index.html"</a:t>
            </a:r>
            <a:endParaRPr/>
          </a:p>
          <a:p>
            <a:pPr indent="-342900" lvl="0" marL="457200" rtl="0" algn="l">
              <a:spcBef>
                <a:spcPts val="0"/>
              </a:spcBef>
              <a:spcAft>
                <a:spcPts val="0"/>
              </a:spcAft>
              <a:buSzPts val="1800"/>
              <a:buAutoNum type="arabicPeriod"/>
            </a:pPr>
            <a:r>
              <a:rPr lang="en-GB"/>
              <a:t>Place all code inside a root folder called src</a:t>
            </a:r>
            <a:endParaRPr/>
          </a:p>
        </p:txBody>
      </p:sp>
      <p:pic>
        <p:nvPicPr>
          <p:cNvPr id="216" name="Google Shape;216;p34"/>
          <p:cNvPicPr preferRelativeResize="0"/>
          <p:nvPr/>
        </p:nvPicPr>
        <p:blipFill>
          <a:blip r:embed="rId3">
            <a:alphaModFix/>
          </a:blip>
          <a:stretch>
            <a:fillRect/>
          </a:stretch>
        </p:blipFill>
        <p:spPr>
          <a:xfrm>
            <a:off x="1566898" y="116750"/>
            <a:ext cx="6275075" cy="2227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5"/>
          <p:cNvPicPr preferRelativeResize="0"/>
          <p:nvPr/>
        </p:nvPicPr>
        <p:blipFill rotWithShape="1">
          <a:blip r:embed="rId3">
            <a:alphaModFix/>
          </a:blip>
          <a:srcRect b="0" l="0" r="0" t="6041"/>
          <a:stretch/>
        </p:blipFill>
        <p:spPr>
          <a:xfrm>
            <a:off x="1920450" y="424350"/>
            <a:ext cx="4671775" cy="2458075"/>
          </a:xfrm>
          <a:prstGeom prst="rect">
            <a:avLst/>
          </a:prstGeom>
          <a:noFill/>
          <a:ln>
            <a:noFill/>
          </a:ln>
        </p:spPr>
      </p:pic>
      <p:sp>
        <p:nvSpPr>
          <p:cNvPr id="222" name="Google Shape;222;p35"/>
          <p:cNvSpPr txBox="1"/>
          <p:nvPr/>
        </p:nvSpPr>
        <p:spPr>
          <a:xfrm>
            <a:off x="998675" y="3049650"/>
            <a:ext cx="54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a:t>
            </a:r>
            <a:r>
              <a:rPr lang="en-GB"/>
              <a:t> powerful tool to quickly and easily create sketches on the go</a:t>
            </a:r>
            <a:endParaRPr/>
          </a:p>
        </p:txBody>
      </p:sp>
      <p:sp>
        <p:nvSpPr>
          <p:cNvPr id="223" name="Google Shape;223;p35"/>
          <p:cNvSpPr txBox="1"/>
          <p:nvPr/>
        </p:nvSpPr>
        <p:spPr>
          <a:xfrm>
            <a:off x="1084400" y="3564000"/>
            <a:ext cx="6504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To install use the command “</a:t>
            </a:r>
            <a:r>
              <a:rPr b="1" lang="en-GB">
                <a:solidFill>
                  <a:srgbClr val="FF0000"/>
                </a:solidFill>
              </a:rPr>
              <a:t>npm i p5js</a:t>
            </a:r>
            <a:r>
              <a:rPr lang="en-GB"/>
              <a:t>”</a:t>
            </a:r>
            <a:endParaRPr/>
          </a:p>
          <a:p>
            <a:pPr indent="-317500" lvl="0" marL="457200" rtl="0" algn="l">
              <a:spcBef>
                <a:spcPts val="0"/>
              </a:spcBef>
              <a:spcAft>
                <a:spcPts val="0"/>
              </a:spcAft>
              <a:buSzPts val="1400"/>
              <a:buChar char="●"/>
            </a:pPr>
            <a:r>
              <a:rPr lang="en-GB"/>
              <a:t>To list all sketches “</a:t>
            </a:r>
            <a:r>
              <a:rPr b="1" lang="en-GB">
                <a:solidFill>
                  <a:srgbClr val="FF0000"/>
                </a:solidFill>
              </a:rPr>
              <a:t>p5js list</a:t>
            </a:r>
            <a:r>
              <a:rPr lang="en-GB"/>
              <a:t>”</a:t>
            </a:r>
            <a:endParaRPr/>
          </a:p>
          <a:p>
            <a:pPr indent="-317500" lvl="0" marL="457200" rtl="0" algn="l">
              <a:spcBef>
                <a:spcPts val="0"/>
              </a:spcBef>
              <a:spcAft>
                <a:spcPts val="0"/>
              </a:spcAft>
              <a:buSzPts val="1400"/>
              <a:buChar char="●"/>
            </a:pPr>
            <a:r>
              <a:rPr lang="en-GB"/>
              <a:t>To start a new sketch and run VSCode use</a:t>
            </a:r>
            <a:r>
              <a:rPr lang="en-GB"/>
              <a:t> “</a:t>
            </a:r>
            <a:r>
              <a:rPr b="1" lang="en-GB">
                <a:solidFill>
                  <a:srgbClr val="FF0000"/>
                </a:solidFill>
              </a:rPr>
              <a:t>p5js new &lt;sketch&gt; --run</a:t>
            </a:r>
            <a:r>
              <a:rPr lang="en-GB"/>
              <a:t>”</a:t>
            </a:r>
            <a:endParaRPr/>
          </a:p>
          <a:p>
            <a:pPr indent="-317500" lvl="0" marL="457200" rtl="0" algn="l">
              <a:spcBef>
                <a:spcPts val="0"/>
              </a:spcBef>
              <a:spcAft>
                <a:spcPts val="0"/>
              </a:spcAft>
              <a:buSzPts val="1400"/>
              <a:buChar char="●"/>
            </a:pPr>
            <a:r>
              <a:rPr lang="en-GB"/>
              <a:t>To run a sketch “</a:t>
            </a:r>
            <a:r>
              <a:rPr b="1" lang="en-GB">
                <a:solidFill>
                  <a:srgbClr val="FF0000"/>
                </a:solidFill>
              </a:rPr>
              <a:t>p5js run &lt;sketch&gt;</a:t>
            </a:r>
            <a:r>
              <a:rPr b="1" lang="en-GB">
                <a:solidFill>
                  <a:schemeClr val="dk1"/>
                </a:solidFill>
              </a:rPr>
              <a:t>”</a:t>
            </a:r>
            <a:endParaRPr b="1">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SVG syntax</a:t>
            </a:r>
            <a:endParaRPr/>
          </a:p>
        </p:txBody>
      </p:sp>
      <p:sp>
        <p:nvSpPr>
          <p:cNvPr id="229" name="Google Shape;229;p3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Highlights before the demo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7"/>
          <p:cNvPicPr preferRelativeResize="0"/>
          <p:nvPr/>
        </p:nvPicPr>
        <p:blipFill>
          <a:blip r:embed="rId3">
            <a:alphaModFix/>
          </a:blip>
          <a:stretch>
            <a:fillRect/>
          </a:stretch>
        </p:blipFill>
        <p:spPr>
          <a:xfrm>
            <a:off x="5274475" y="3238500"/>
            <a:ext cx="3032275" cy="1461374"/>
          </a:xfrm>
          <a:prstGeom prst="rect">
            <a:avLst/>
          </a:prstGeom>
          <a:noFill/>
          <a:ln>
            <a:noFill/>
          </a:ln>
        </p:spPr>
      </p:pic>
      <p:pic>
        <p:nvPicPr>
          <p:cNvPr id="235" name="Google Shape;235;p37"/>
          <p:cNvPicPr preferRelativeResize="0"/>
          <p:nvPr/>
        </p:nvPicPr>
        <p:blipFill>
          <a:blip r:embed="rId4">
            <a:alphaModFix/>
          </a:blip>
          <a:stretch>
            <a:fillRect/>
          </a:stretch>
        </p:blipFill>
        <p:spPr>
          <a:xfrm>
            <a:off x="3730002" y="1190575"/>
            <a:ext cx="5121498" cy="1693200"/>
          </a:xfrm>
          <a:prstGeom prst="rect">
            <a:avLst/>
          </a:prstGeom>
          <a:noFill/>
          <a:ln>
            <a:noFill/>
          </a:ln>
        </p:spPr>
      </p:pic>
      <p:sp>
        <p:nvSpPr>
          <p:cNvPr id="236" name="Google Shape;236;p37"/>
          <p:cNvSpPr txBox="1"/>
          <p:nvPr/>
        </p:nvSpPr>
        <p:spPr>
          <a:xfrm>
            <a:off x="291450" y="1324475"/>
            <a:ext cx="307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this example, we have a viewbox of 500 width by 300 height in pixels. The first two values </a:t>
            </a:r>
            <a:r>
              <a:rPr lang="en-GB"/>
              <a:t>represent</a:t>
            </a:r>
            <a:r>
              <a:rPr lang="en-GB"/>
              <a:t> the x, y </a:t>
            </a:r>
            <a:r>
              <a:rPr lang="en-GB">
                <a:solidFill>
                  <a:schemeClr val="dk1"/>
                </a:solidFill>
              </a:rPr>
              <a:t>coordinates</a:t>
            </a:r>
            <a:r>
              <a:rPr lang="en-GB"/>
              <a:t>. </a:t>
            </a:r>
            <a:endParaRPr/>
          </a:p>
        </p:txBody>
      </p:sp>
      <p:sp>
        <p:nvSpPr>
          <p:cNvPr id="237" name="Google Shape;237;p37"/>
          <p:cNvSpPr txBox="1"/>
          <p:nvPr/>
        </p:nvSpPr>
        <p:spPr>
          <a:xfrm>
            <a:off x="1485900" y="210650"/>
            <a:ext cx="61722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4500">
                <a:solidFill>
                  <a:schemeClr val="dk1"/>
                </a:solidFill>
              </a:rPr>
              <a:t>Rect Element</a:t>
            </a:r>
            <a:endParaRPr sz="700"/>
          </a:p>
        </p:txBody>
      </p:sp>
      <p:sp>
        <p:nvSpPr>
          <p:cNvPr id="238" name="Google Shape;238;p37"/>
          <p:cNvSpPr txBox="1"/>
          <p:nvPr/>
        </p:nvSpPr>
        <p:spPr>
          <a:xfrm>
            <a:off x="291450" y="3071075"/>
            <a:ext cx="289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We can define our rect element by setting the width and height. If the fill is not defined, it fills the rect with black as default.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8"/>
          <p:cNvPicPr preferRelativeResize="0"/>
          <p:nvPr/>
        </p:nvPicPr>
        <p:blipFill>
          <a:blip r:embed="rId3">
            <a:alphaModFix/>
          </a:blip>
          <a:stretch>
            <a:fillRect/>
          </a:stretch>
        </p:blipFill>
        <p:spPr>
          <a:xfrm>
            <a:off x="4935125" y="3081825"/>
            <a:ext cx="3079302" cy="1318025"/>
          </a:xfrm>
          <a:prstGeom prst="rect">
            <a:avLst/>
          </a:prstGeom>
          <a:noFill/>
          <a:ln>
            <a:noFill/>
          </a:ln>
        </p:spPr>
      </p:pic>
      <p:pic>
        <p:nvPicPr>
          <p:cNvPr id="244" name="Google Shape;244;p38"/>
          <p:cNvPicPr preferRelativeResize="0"/>
          <p:nvPr/>
        </p:nvPicPr>
        <p:blipFill>
          <a:blip r:embed="rId4">
            <a:alphaModFix/>
          </a:blip>
          <a:stretch>
            <a:fillRect/>
          </a:stretch>
        </p:blipFill>
        <p:spPr>
          <a:xfrm>
            <a:off x="5203000" y="672701"/>
            <a:ext cx="2344003" cy="2091950"/>
          </a:xfrm>
          <a:prstGeom prst="rect">
            <a:avLst/>
          </a:prstGeom>
          <a:noFill/>
          <a:ln>
            <a:noFill/>
          </a:ln>
        </p:spPr>
      </p:pic>
      <p:sp>
        <p:nvSpPr>
          <p:cNvPr id="245" name="Google Shape;245;p38"/>
          <p:cNvSpPr txBox="1"/>
          <p:nvPr/>
        </p:nvSpPr>
        <p:spPr>
          <a:xfrm>
            <a:off x="814625" y="1410875"/>
            <a:ext cx="30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Here we set the fill to white and the stroke to purple.</a:t>
            </a:r>
            <a:endParaRPr/>
          </a:p>
        </p:txBody>
      </p:sp>
      <p:sp>
        <p:nvSpPr>
          <p:cNvPr id="246" name="Google Shape;246;p38"/>
          <p:cNvSpPr txBox="1"/>
          <p:nvPr/>
        </p:nvSpPr>
        <p:spPr>
          <a:xfrm>
            <a:off x="923675" y="3081813"/>
            <a:ext cx="286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If stroke-width is not defined, it defaults to one pixel in width.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9"/>
          <p:cNvPicPr preferRelativeResize="0"/>
          <p:nvPr/>
        </p:nvPicPr>
        <p:blipFill>
          <a:blip r:embed="rId3">
            <a:alphaModFix/>
          </a:blip>
          <a:stretch>
            <a:fillRect/>
          </a:stretch>
        </p:blipFill>
        <p:spPr>
          <a:xfrm>
            <a:off x="2311113" y="535800"/>
            <a:ext cx="4521775" cy="471275"/>
          </a:xfrm>
          <a:prstGeom prst="rect">
            <a:avLst/>
          </a:prstGeom>
          <a:noFill/>
          <a:ln>
            <a:noFill/>
          </a:ln>
        </p:spPr>
      </p:pic>
      <p:sp>
        <p:nvSpPr>
          <p:cNvPr id="252" name="Google Shape;252;p39"/>
          <p:cNvSpPr txBox="1"/>
          <p:nvPr/>
        </p:nvSpPr>
        <p:spPr>
          <a:xfrm>
            <a:off x="377250" y="1833000"/>
            <a:ext cx="381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Lets add in a second rect element with width &amp; height set to 100%.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percentage makes it unitless, which is based on the viewbox. Setting this to 100% will allow it to cover the entire viewbox.</a:t>
            </a:r>
            <a:endParaRPr/>
          </a:p>
        </p:txBody>
      </p:sp>
      <p:pic>
        <p:nvPicPr>
          <p:cNvPr id="253" name="Google Shape;253;p39"/>
          <p:cNvPicPr preferRelativeResize="0"/>
          <p:nvPr/>
        </p:nvPicPr>
        <p:blipFill>
          <a:blip r:embed="rId4">
            <a:alphaModFix/>
          </a:blip>
          <a:stretch>
            <a:fillRect/>
          </a:stretch>
        </p:blipFill>
        <p:spPr>
          <a:xfrm>
            <a:off x="4620550" y="1710200"/>
            <a:ext cx="4210325" cy="2511700"/>
          </a:xfrm>
          <a:prstGeom prst="rect">
            <a:avLst/>
          </a:prstGeom>
          <a:noFill/>
          <a:ln>
            <a:noFill/>
          </a:ln>
        </p:spPr>
      </p:pic>
      <p:sp>
        <p:nvSpPr>
          <p:cNvPr id="254" name="Google Shape;254;p39"/>
          <p:cNvSpPr txBox="1"/>
          <p:nvPr/>
        </p:nvSpPr>
        <p:spPr>
          <a:xfrm>
            <a:off x="377250" y="3488425"/>
            <a:ext cx="381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Notice how the first rect element is being clipped? Next we will fix that.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0"/>
          <p:cNvPicPr preferRelativeResize="0"/>
          <p:nvPr/>
        </p:nvPicPr>
        <p:blipFill>
          <a:blip r:embed="rId3">
            <a:alphaModFix/>
          </a:blip>
          <a:stretch>
            <a:fillRect/>
          </a:stretch>
        </p:blipFill>
        <p:spPr>
          <a:xfrm>
            <a:off x="5158750" y="2498300"/>
            <a:ext cx="3706650" cy="2241001"/>
          </a:xfrm>
          <a:prstGeom prst="rect">
            <a:avLst/>
          </a:prstGeom>
          <a:noFill/>
          <a:ln>
            <a:noFill/>
          </a:ln>
        </p:spPr>
      </p:pic>
      <p:sp>
        <p:nvSpPr>
          <p:cNvPr id="260" name="Google Shape;260;p40"/>
          <p:cNvSpPr txBox="1"/>
          <p:nvPr/>
        </p:nvSpPr>
        <p:spPr>
          <a:xfrm>
            <a:off x="489300" y="2498300"/>
            <a:ext cx="4082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To get the center, we take half of the x value for the viewbox, so 250 minus half the width of the rect element of 100, which is 50. Thereby leaving us with a value of 200. The same can be done for the y axis, giving us a value of 100.</a:t>
            </a:r>
            <a:endParaRPr/>
          </a:p>
        </p:txBody>
      </p:sp>
      <p:sp>
        <p:nvSpPr>
          <p:cNvPr id="261" name="Google Shape;261;p40"/>
          <p:cNvSpPr txBox="1"/>
          <p:nvPr/>
        </p:nvSpPr>
        <p:spPr>
          <a:xfrm>
            <a:off x="687900" y="857450"/>
            <a:ext cx="401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Now we will move the rect element to the center by </a:t>
            </a:r>
            <a:r>
              <a:rPr lang="en-GB">
                <a:solidFill>
                  <a:schemeClr val="dk1"/>
                </a:solidFill>
              </a:rPr>
              <a:t>a</a:t>
            </a:r>
            <a:r>
              <a:rPr lang="en-GB">
                <a:solidFill>
                  <a:schemeClr val="dk1"/>
                </a:solidFill>
              </a:rPr>
              <a:t>dding in the x and y coordinates.</a:t>
            </a:r>
            <a:endParaRPr/>
          </a:p>
        </p:txBody>
      </p:sp>
      <p:pic>
        <p:nvPicPr>
          <p:cNvPr id="262" name="Google Shape;262;p40"/>
          <p:cNvPicPr preferRelativeResize="0"/>
          <p:nvPr/>
        </p:nvPicPr>
        <p:blipFill>
          <a:blip r:embed="rId4">
            <a:alphaModFix/>
          </a:blip>
          <a:stretch>
            <a:fillRect/>
          </a:stretch>
        </p:blipFill>
        <p:spPr>
          <a:xfrm>
            <a:off x="5625450" y="196675"/>
            <a:ext cx="1866900" cy="2171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nvSpPr>
        <p:spPr>
          <a:xfrm>
            <a:off x="1577350" y="338625"/>
            <a:ext cx="6097200" cy="109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4500">
                <a:solidFill>
                  <a:schemeClr val="dk1"/>
                </a:solidFill>
              </a:rPr>
              <a:t>Pattern Element</a:t>
            </a:r>
            <a:endParaRPr sz="4500">
              <a:solidFill>
                <a:schemeClr val="dk1"/>
              </a:solidFill>
            </a:endParaRPr>
          </a:p>
          <a:p>
            <a:pPr indent="0" lvl="0" marL="0" rtl="0" algn="l">
              <a:spcBef>
                <a:spcPts val="0"/>
              </a:spcBef>
              <a:spcAft>
                <a:spcPts val="0"/>
              </a:spcAft>
              <a:buNone/>
            </a:pPr>
            <a:r>
              <a:t/>
            </a:r>
            <a:endParaRPr/>
          </a:p>
        </p:txBody>
      </p:sp>
      <p:sp>
        <p:nvSpPr>
          <p:cNvPr id="268" name="Google Shape;268;p41"/>
          <p:cNvSpPr txBox="1"/>
          <p:nvPr/>
        </p:nvSpPr>
        <p:spPr>
          <a:xfrm>
            <a:off x="645075" y="1431525"/>
            <a:ext cx="3246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pattern element </a:t>
            </a:r>
            <a:r>
              <a:rPr lang="en-GB"/>
              <a:t>is an object that can be repeated in a series of "tiles," allowing it to be redrawn to cover an entire area. Once defined, it can be called upon to be used in the "fill" of an SVG element, such as rect.</a:t>
            </a:r>
            <a:endParaRPr/>
          </a:p>
        </p:txBody>
      </p:sp>
      <p:pic>
        <p:nvPicPr>
          <p:cNvPr id="269" name="Google Shape;269;p41"/>
          <p:cNvPicPr preferRelativeResize="0"/>
          <p:nvPr/>
        </p:nvPicPr>
        <p:blipFill>
          <a:blip r:embed="rId3">
            <a:alphaModFix/>
          </a:blip>
          <a:stretch>
            <a:fillRect/>
          </a:stretch>
        </p:blipFill>
        <p:spPr>
          <a:xfrm>
            <a:off x="1459700" y="3500875"/>
            <a:ext cx="6657975" cy="390525"/>
          </a:xfrm>
          <a:prstGeom prst="rect">
            <a:avLst/>
          </a:prstGeom>
          <a:noFill/>
          <a:ln>
            <a:noFill/>
          </a:ln>
        </p:spPr>
      </p:pic>
      <p:pic>
        <p:nvPicPr>
          <p:cNvPr id="270" name="Google Shape;270;p41"/>
          <p:cNvPicPr preferRelativeResize="0"/>
          <p:nvPr/>
        </p:nvPicPr>
        <p:blipFill>
          <a:blip r:embed="rId4">
            <a:alphaModFix/>
          </a:blip>
          <a:stretch>
            <a:fillRect/>
          </a:stretch>
        </p:blipFill>
        <p:spPr>
          <a:xfrm>
            <a:off x="1459700" y="4086650"/>
            <a:ext cx="4838700" cy="381000"/>
          </a:xfrm>
          <a:prstGeom prst="rect">
            <a:avLst/>
          </a:prstGeom>
          <a:noFill/>
          <a:ln>
            <a:noFill/>
          </a:ln>
        </p:spPr>
      </p:pic>
      <p:sp>
        <p:nvSpPr>
          <p:cNvPr id="271" name="Google Shape;271;p41"/>
          <p:cNvSpPr txBox="1"/>
          <p:nvPr/>
        </p:nvSpPr>
        <p:spPr>
          <a:xfrm>
            <a:off x="4785150" y="1303050"/>
            <a:ext cx="3386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One</a:t>
            </a:r>
            <a:r>
              <a:rPr lang="en-GB">
                <a:solidFill>
                  <a:schemeClr val="dk1"/>
                </a:solidFill>
              </a:rPr>
              <a:t> to notice is the patternUnits. By default is set to “objectBoundingBox” which is a percentage based on the container. If the container changes width &amp; height, the pattern will warp or distort based on the container. When we use “userSpaceOnUse” it’s consistent whether the viewbox is fluid or fixed.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277104" y="315754"/>
            <a:ext cx="2742379" cy="2393525"/>
          </a:xfrm>
          <a:prstGeom prst="rect">
            <a:avLst/>
          </a:prstGeom>
          <a:noFill/>
          <a:ln>
            <a:noFill/>
          </a:ln>
        </p:spPr>
      </p:pic>
      <p:pic>
        <p:nvPicPr>
          <p:cNvPr id="67" name="Google Shape;67;p15"/>
          <p:cNvPicPr preferRelativeResize="0"/>
          <p:nvPr/>
        </p:nvPicPr>
        <p:blipFill>
          <a:blip r:embed="rId4">
            <a:alphaModFix/>
          </a:blip>
          <a:stretch>
            <a:fillRect/>
          </a:stretch>
        </p:blipFill>
        <p:spPr>
          <a:xfrm>
            <a:off x="1661425" y="2939575"/>
            <a:ext cx="3083154" cy="2052599"/>
          </a:xfrm>
          <a:prstGeom prst="rect">
            <a:avLst/>
          </a:prstGeom>
          <a:noFill/>
          <a:ln>
            <a:noFill/>
          </a:ln>
          <a:effectLst>
            <a:outerShdw blurRad="57150" rotWithShape="0" algn="bl" dir="5400000" dist="19050">
              <a:srgbClr val="000000">
                <a:alpha val="50000"/>
              </a:srgbClr>
            </a:outerShdw>
          </a:effectLst>
        </p:spPr>
      </p:pic>
      <p:pic>
        <p:nvPicPr>
          <p:cNvPr id="68" name="Google Shape;68;p15"/>
          <p:cNvPicPr preferRelativeResize="0"/>
          <p:nvPr/>
        </p:nvPicPr>
        <p:blipFill>
          <a:blip r:embed="rId5">
            <a:alphaModFix/>
          </a:blip>
          <a:stretch>
            <a:fillRect/>
          </a:stretch>
        </p:blipFill>
        <p:spPr>
          <a:xfrm>
            <a:off x="5990425" y="315752"/>
            <a:ext cx="2393526" cy="2393526"/>
          </a:xfrm>
          <a:prstGeom prst="rect">
            <a:avLst/>
          </a:prstGeom>
          <a:noFill/>
          <a:ln>
            <a:noFill/>
          </a:ln>
        </p:spPr>
      </p:pic>
      <p:pic>
        <p:nvPicPr>
          <p:cNvPr id="69" name="Google Shape;69;p15"/>
          <p:cNvPicPr preferRelativeResize="0"/>
          <p:nvPr/>
        </p:nvPicPr>
        <p:blipFill>
          <a:blip r:embed="rId6">
            <a:alphaModFix/>
          </a:blip>
          <a:stretch>
            <a:fillRect/>
          </a:stretch>
        </p:blipFill>
        <p:spPr>
          <a:xfrm>
            <a:off x="3584675" y="315746"/>
            <a:ext cx="2068276" cy="1555299"/>
          </a:xfrm>
          <a:prstGeom prst="rect">
            <a:avLst/>
          </a:prstGeom>
          <a:noFill/>
          <a:ln>
            <a:noFill/>
          </a:ln>
        </p:spPr>
      </p:pic>
      <p:pic>
        <p:nvPicPr>
          <p:cNvPr id="70" name="Google Shape;70;p15"/>
          <p:cNvPicPr preferRelativeResize="0"/>
          <p:nvPr/>
        </p:nvPicPr>
        <p:blipFill>
          <a:blip r:embed="rId7">
            <a:alphaModFix/>
          </a:blip>
          <a:stretch>
            <a:fillRect/>
          </a:stretch>
        </p:blipFill>
        <p:spPr>
          <a:xfrm>
            <a:off x="4854104" y="2939578"/>
            <a:ext cx="2313022" cy="1807879"/>
          </a:xfrm>
          <a:prstGeom prst="rect">
            <a:avLst/>
          </a:prstGeom>
          <a:noFill/>
          <a:ln>
            <a:noFill/>
          </a:ln>
        </p:spPr>
      </p:pic>
      <p:pic>
        <p:nvPicPr>
          <p:cNvPr id="71" name="Google Shape;71;p15"/>
          <p:cNvPicPr preferRelativeResize="0"/>
          <p:nvPr/>
        </p:nvPicPr>
        <p:blipFill>
          <a:blip r:embed="rId8">
            <a:alphaModFix/>
          </a:blip>
          <a:stretch>
            <a:fillRect/>
          </a:stretch>
        </p:blipFill>
        <p:spPr>
          <a:xfrm>
            <a:off x="118425" y="3163500"/>
            <a:ext cx="1369200" cy="1360037"/>
          </a:xfrm>
          <a:prstGeom prst="rect">
            <a:avLst/>
          </a:prstGeom>
          <a:noFill/>
          <a:ln>
            <a:noFill/>
          </a:ln>
        </p:spPr>
      </p:pic>
      <p:pic>
        <p:nvPicPr>
          <p:cNvPr id="72" name="Google Shape;72;p15"/>
          <p:cNvPicPr preferRelativeResize="0"/>
          <p:nvPr/>
        </p:nvPicPr>
        <p:blipFill>
          <a:blip r:embed="rId9">
            <a:alphaModFix/>
          </a:blip>
          <a:stretch>
            <a:fillRect/>
          </a:stretch>
        </p:blipFill>
        <p:spPr>
          <a:xfrm>
            <a:off x="3235373" y="1871050"/>
            <a:ext cx="1618725" cy="1206575"/>
          </a:xfrm>
          <a:prstGeom prst="rect">
            <a:avLst/>
          </a:prstGeom>
          <a:noFill/>
          <a:ln>
            <a:noFill/>
          </a:ln>
        </p:spPr>
      </p:pic>
      <p:pic>
        <p:nvPicPr>
          <p:cNvPr id="73" name="Google Shape;73;p15"/>
          <p:cNvPicPr preferRelativeResize="0"/>
          <p:nvPr/>
        </p:nvPicPr>
        <p:blipFill>
          <a:blip r:embed="rId10">
            <a:alphaModFix/>
          </a:blip>
          <a:stretch>
            <a:fillRect/>
          </a:stretch>
        </p:blipFill>
        <p:spPr>
          <a:xfrm>
            <a:off x="7276650" y="3210400"/>
            <a:ext cx="1761750" cy="164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2"/>
          <p:cNvPicPr preferRelativeResize="0"/>
          <p:nvPr/>
        </p:nvPicPr>
        <p:blipFill>
          <a:blip r:embed="rId3">
            <a:alphaModFix/>
          </a:blip>
          <a:stretch>
            <a:fillRect/>
          </a:stretch>
        </p:blipFill>
        <p:spPr>
          <a:xfrm>
            <a:off x="1084675" y="516725"/>
            <a:ext cx="6471976" cy="2007875"/>
          </a:xfrm>
          <a:prstGeom prst="rect">
            <a:avLst/>
          </a:prstGeom>
          <a:noFill/>
          <a:ln>
            <a:noFill/>
          </a:ln>
        </p:spPr>
      </p:pic>
      <p:sp>
        <p:nvSpPr>
          <p:cNvPr id="277" name="Google Shape;277;p42"/>
          <p:cNvSpPr txBox="1"/>
          <p:nvPr/>
        </p:nvSpPr>
        <p:spPr>
          <a:xfrm>
            <a:off x="387900" y="2980675"/>
            <a:ext cx="496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Here we have the view box set to 400 width and 300 height. We can place a rect element inside the pattern and then call the pattern with a second rect element outside the tag.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Notice</a:t>
            </a:r>
            <a:r>
              <a:rPr lang="en-GB"/>
              <a:t> how each rect element is 100 by 100, thereby filling the viewbox 4 by 3.</a:t>
            </a:r>
            <a:endParaRPr/>
          </a:p>
        </p:txBody>
      </p:sp>
      <p:pic>
        <p:nvPicPr>
          <p:cNvPr id="278" name="Google Shape;278;p42"/>
          <p:cNvPicPr preferRelativeResize="0"/>
          <p:nvPr/>
        </p:nvPicPr>
        <p:blipFill>
          <a:blip r:embed="rId4">
            <a:alphaModFix/>
          </a:blip>
          <a:stretch>
            <a:fillRect/>
          </a:stretch>
        </p:blipFill>
        <p:spPr>
          <a:xfrm>
            <a:off x="5737250" y="2763425"/>
            <a:ext cx="2965319" cy="22169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3"/>
          <p:cNvPicPr preferRelativeResize="0"/>
          <p:nvPr/>
        </p:nvPicPr>
        <p:blipFill>
          <a:blip r:embed="rId3">
            <a:alphaModFix/>
          </a:blip>
          <a:stretch>
            <a:fillRect/>
          </a:stretch>
        </p:blipFill>
        <p:spPr>
          <a:xfrm>
            <a:off x="5060350" y="1667350"/>
            <a:ext cx="3694249" cy="2753899"/>
          </a:xfrm>
          <a:prstGeom prst="rect">
            <a:avLst/>
          </a:prstGeom>
          <a:noFill/>
          <a:ln>
            <a:noFill/>
          </a:ln>
        </p:spPr>
      </p:pic>
      <p:pic>
        <p:nvPicPr>
          <p:cNvPr id="284" name="Google Shape;284;p43"/>
          <p:cNvPicPr preferRelativeResize="0"/>
          <p:nvPr/>
        </p:nvPicPr>
        <p:blipFill>
          <a:blip r:embed="rId4">
            <a:alphaModFix/>
          </a:blip>
          <a:stretch>
            <a:fillRect/>
          </a:stretch>
        </p:blipFill>
        <p:spPr>
          <a:xfrm>
            <a:off x="1138250" y="559600"/>
            <a:ext cx="6771551" cy="604100"/>
          </a:xfrm>
          <a:prstGeom prst="rect">
            <a:avLst/>
          </a:prstGeom>
          <a:noFill/>
          <a:ln>
            <a:noFill/>
          </a:ln>
        </p:spPr>
      </p:pic>
      <p:sp>
        <p:nvSpPr>
          <p:cNvPr id="285" name="Google Shape;285;p43"/>
          <p:cNvSpPr txBox="1"/>
          <p:nvPr/>
        </p:nvSpPr>
        <p:spPr>
          <a:xfrm>
            <a:off x="371400" y="1940700"/>
            <a:ext cx="4200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Lets now add in a circle inside the pattern element.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Similar to the rect element, cx &amp; cy is set to half the size of the rect element, thereby placing the circle in the center of the square; the radius or “r” tells the circle how big it should be.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4"/>
          <p:cNvPicPr preferRelativeResize="0"/>
          <p:nvPr/>
        </p:nvPicPr>
        <p:blipFill>
          <a:blip r:embed="rId3">
            <a:alphaModFix/>
          </a:blip>
          <a:stretch>
            <a:fillRect/>
          </a:stretch>
        </p:blipFill>
        <p:spPr>
          <a:xfrm>
            <a:off x="1326156" y="535800"/>
            <a:ext cx="6491700" cy="702925"/>
          </a:xfrm>
          <a:prstGeom prst="rect">
            <a:avLst/>
          </a:prstGeom>
          <a:noFill/>
          <a:ln>
            <a:noFill/>
          </a:ln>
        </p:spPr>
      </p:pic>
      <p:pic>
        <p:nvPicPr>
          <p:cNvPr id="291" name="Google Shape;291;p44"/>
          <p:cNvPicPr preferRelativeResize="0"/>
          <p:nvPr/>
        </p:nvPicPr>
        <p:blipFill>
          <a:blip r:embed="rId4">
            <a:alphaModFix/>
          </a:blip>
          <a:stretch>
            <a:fillRect/>
          </a:stretch>
        </p:blipFill>
        <p:spPr>
          <a:xfrm>
            <a:off x="5158425" y="1603050"/>
            <a:ext cx="3810499" cy="2845825"/>
          </a:xfrm>
          <a:prstGeom prst="rect">
            <a:avLst/>
          </a:prstGeom>
          <a:noFill/>
          <a:ln>
            <a:noFill/>
          </a:ln>
        </p:spPr>
      </p:pic>
      <p:sp>
        <p:nvSpPr>
          <p:cNvPr id="292" name="Google Shape;292;p44"/>
          <p:cNvSpPr txBox="1"/>
          <p:nvPr/>
        </p:nvSpPr>
        <p:spPr>
          <a:xfrm>
            <a:off x="371400" y="2020975"/>
            <a:ext cx="420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What if we change the cx value to 0. This will place the circle on the edge or starting position of the tile, cutting the circle in half.</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5"/>
          <p:cNvPicPr preferRelativeResize="0"/>
          <p:nvPr/>
        </p:nvPicPr>
        <p:blipFill>
          <a:blip r:embed="rId3">
            <a:alphaModFix/>
          </a:blip>
          <a:stretch>
            <a:fillRect/>
          </a:stretch>
        </p:blipFill>
        <p:spPr>
          <a:xfrm flipH="1">
            <a:off x="5209923" y="1674750"/>
            <a:ext cx="3577902" cy="2684126"/>
          </a:xfrm>
          <a:prstGeom prst="rect">
            <a:avLst/>
          </a:prstGeom>
          <a:noFill/>
          <a:ln>
            <a:noFill/>
          </a:ln>
        </p:spPr>
      </p:pic>
      <p:pic>
        <p:nvPicPr>
          <p:cNvPr id="298" name="Google Shape;298;p45"/>
          <p:cNvPicPr preferRelativeResize="0"/>
          <p:nvPr/>
        </p:nvPicPr>
        <p:blipFill>
          <a:blip r:embed="rId4">
            <a:alphaModFix/>
          </a:blip>
          <a:stretch>
            <a:fillRect/>
          </a:stretch>
        </p:blipFill>
        <p:spPr>
          <a:xfrm>
            <a:off x="902525" y="488650"/>
            <a:ext cx="6675575" cy="902850"/>
          </a:xfrm>
          <a:prstGeom prst="rect">
            <a:avLst/>
          </a:prstGeom>
          <a:noFill/>
          <a:ln>
            <a:noFill/>
          </a:ln>
        </p:spPr>
      </p:pic>
      <p:sp>
        <p:nvSpPr>
          <p:cNvPr id="299" name="Google Shape;299;p45"/>
          <p:cNvSpPr txBox="1"/>
          <p:nvPr/>
        </p:nvSpPr>
        <p:spPr>
          <a:xfrm>
            <a:off x="431025" y="2503175"/>
            <a:ext cx="398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If we add in another circle, this time setting the cx value to 100, it’s still getting clipped, but in a way that both circles are aligned so they make a complete circle.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6"/>
          <p:cNvPicPr preferRelativeResize="0"/>
          <p:nvPr/>
        </p:nvPicPr>
        <p:blipFill>
          <a:blip r:embed="rId3">
            <a:alphaModFix/>
          </a:blip>
          <a:stretch>
            <a:fillRect/>
          </a:stretch>
        </p:blipFill>
        <p:spPr>
          <a:xfrm>
            <a:off x="5103075" y="1753058"/>
            <a:ext cx="3738351" cy="2800065"/>
          </a:xfrm>
          <a:prstGeom prst="rect">
            <a:avLst/>
          </a:prstGeom>
          <a:noFill/>
          <a:ln>
            <a:noFill/>
          </a:ln>
        </p:spPr>
      </p:pic>
      <p:pic>
        <p:nvPicPr>
          <p:cNvPr id="305" name="Google Shape;305;p46"/>
          <p:cNvPicPr preferRelativeResize="0"/>
          <p:nvPr/>
        </p:nvPicPr>
        <p:blipFill>
          <a:blip r:embed="rId4">
            <a:alphaModFix/>
          </a:blip>
          <a:stretch>
            <a:fillRect/>
          </a:stretch>
        </p:blipFill>
        <p:spPr>
          <a:xfrm>
            <a:off x="1802901" y="372650"/>
            <a:ext cx="4896499" cy="1180975"/>
          </a:xfrm>
          <a:prstGeom prst="rect">
            <a:avLst/>
          </a:prstGeom>
          <a:noFill/>
          <a:ln>
            <a:noFill/>
          </a:ln>
        </p:spPr>
      </p:pic>
      <p:sp>
        <p:nvSpPr>
          <p:cNvPr id="306" name="Google Shape;306;p46"/>
          <p:cNvSpPr txBox="1"/>
          <p:nvPr/>
        </p:nvSpPr>
        <p:spPr>
          <a:xfrm>
            <a:off x="463200" y="1753050"/>
            <a:ext cx="3964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Let’s move the blue circle back to the center and add in a few more black circles where the grid intersects.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Notice how each circle fills in one corner of each tile. The first circle has no cx or cy values, placing it in the top left of each tile. The second has no cy value, placing it in the top right and the third has no cx value placing it in the bottom left.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7"/>
          <p:cNvPicPr preferRelativeResize="0"/>
          <p:nvPr/>
        </p:nvPicPr>
        <p:blipFill>
          <a:blip r:embed="rId3">
            <a:alphaModFix/>
          </a:blip>
          <a:stretch>
            <a:fillRect/>
          </a:stretch>
        </p:blipFill>
        <p:spPr>
          <a:xfrm>
            <a:off x="5931975" y="2357438"/>
            <a:ext cx="3040600" cy="2286476"/>
          </a:xfrm>
          <a:prstGeom prst="rect">
            <a:avLst/>
          </a:prstGeom>
          <a:noFill/>
          <a:ln>
            <a:noFill/>
          </a:ln>
        </p:spPr>
      </p:pic>
      <p:pic>
        <p:nvPicPr>
          <p:cNvPr id="312" name="Google Shape;312;p47"/>
          <p:cNvPicPr preferRelativeResize="0"/>
          <p:nvPr/>
        </p:nvPicPr>
        <p:blipFill>
          <a:blip r:embed="rId4">
            <a:alphaModFix/>
          </a:blip>
          <a:stretch>
            <a:fillRect/>
          </a:stretch>
        </p:blipFill>
        <p:spPr>
          <a:xfrm>
            <a:off x="382175" y="313075"/>
            <a:ext cx="5290824" cy="2950900"/>
          </a:xfrm>
          <a:prstGeom prst="rect">
            <a:avLst/>
          </a:prstGeom>
          <a:noFill/>
          <a:ln>
            <a:noFill/>
          </a:ln>
        </p:spPr>
      </p:pic>
      <p:sp>
        <p:nvSpPr>
          <p:cNvPr id="313" name="Google Shape;313;p47"/>
          <p:cNvSpPr txBox="1"/>
          <p:nvPr/>
        </p:nvSpPr>
        <p:spPr>
          <a:xfrm>
            <a:off x="382175" y="3628325"/>
            <a:ext cx="457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Lastly, </a:t>
            </a:r>
            <a:r>
              <a:rPr lang="en-GB"/>
              <a:t>let's</a:t>
            </a:r>
            <a:r>
              <a:rPr lang="en-GB"/>
              <a:t> add in the final circle and comment out the grid. This leaves us with a </a:t>
            </a:r>
            <a:r>
              <a:rPr lang="en-GB"/>
              <a:t>polka dot</a:t>
            </a:r>
            <a:r>
              <a:rPr lang="en-GB"/>
              <a:t> pattern.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8"/>
          <p:cNvPicPr preferRelativeResize="0"/>
          <p:nvPr/>
        </p:nvPicPr>
        <p:blipFill>
          <a:blip r:embed="rId3">
            <a:alphaModFix/>
          </a:blip>
          <a:stretch>
            <a:fillRect/>
          </a:stretch>
        </p:blipFill>
        <p:spPr>
          <a:xfrm>
            <a:off x="5531650" y="2078875"/>
            <a:ext cx="3219450" cy="2038350"/>
          </a:xfrm>
          <a:prstGeom prst="rect">
            <a:avLst/>
          </a:prstGeom>
          <a:noFill/>
          <a:ln>
            <a:noFill/>
          </a:ln>
        </p:spPr>
      </p:pic>
      <p:sp>
        <p:nvSpPr>
          <p:cNvPr id="319" name="Google Shape;319;p48"/>
          <p:cNvSpPr txBox="1"/>
          <p:nvPr/>
        </p:nvSpPr>
        <p:spPr>
          <a:xfrm>
            <a:off x="530125" y="1940700"/>
            <a:ext cx="3999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With patterns, we can make all sorts of designs!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Using an online </a:t>
            </a:r>
            <a:r>
              <a:rPr lang="en-GB" u="sng">
                <a:solidFill>
                  <a:schemeClr val="hlink"/>
                </a:solidFill>
                <a:hlinkClick r:id="rId4"/>
              </a:rPr>
              <a:t>SvgPathEditor</a:t>
            </a:r>
            <a:r>
              <a:rPr lang="en-GB"/>
              <a:t> we can draw out simple designs and then get the path to plot out the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“d” </a:t>
            </a:r>
            <a:r>
              <a:rPr lang="en-GB"/>
              <a:t>attribute in the &lt;path&gt; tag represents the path to be drawn using commands that is composed of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&lt;g&gt; tag is used to group SVG elements, which can then be called upon later.</a:t>
            </a:r>
            <a:endParaRPr/>
          </a:p>
        </p:txBody>
      </p:sp>
      <p:pic>
        <p:nvPicPr>
          <p:cNvPr id="320" name="Google Shape;320;p48"/>
          <p:cNvPicPr preferRelativeResize="0"/>
          <p:nvPr/>
        </p:nvPicPr>
        <p:blipFill>
          <a:blip r:embed="rId5">
            <a:alphaModFix/>
          </a:blip>
          <a:stretch>
            <a:fillRect/>
          </a:stretch>
        </p:blipFill>
        <p:spPr>
          <a:xfrm>
            <a:off x="1438288" y="265500"/>
            <a:ext cx="6353175" cy="133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9"/>
          <p:cNvPicPr preferRelativeResize="0"/>
          <p:nvPr/>
        </p:nvPicPr>
        <p:blipFill>
          <a:blip r:embed="rId3">
            <a:alphaModFix/>
          </a:blip>
          <a:stretch>
            <a:fillRect/>
          </a:stretch>
        </p:blipFill>
        <p:spPr>
          <a:xfrm>
            <a:off x="1620450" y="248650"/>
            <a:ext cx="5100401" cy="1984275"/>
          </a:xfrm>
          <a:prstGeom prst="rect">
            <a:avLst/>
          </a:prstGeom>
          <a:noFill/>
          <a:ln>
            <a:noFill/>
          </a:ln>
        </p:spPr>
      </p:pic>
      <p:pic>
        <p:nvPicPr>
          <p:cNvPr id="326" name="Google Shape;326;p49"/>
          <p:cNvPicPr preferRelativeResize="0"/>
          <p:nvPr/>
        </p:nvPicPr>
        <p:blipFill>
          <a:blip r:embed="rId4">
            <a:alphaModFix/>
          </a:blip>
          <a:stretch>
            <a:fillRect/>
          </a:stretch>
        </p:blipFill>
        <p:spPr>
          <a:xfrm>
            <a:off x="5799290" y="2382950"/>
            <a:ext cx="3193711" cy="2576026"/>
          </a:xfrm>
          <a:prstGeom prst="rect">
            <a:avLst/>
          </a:prstGeom>
          <a:noFill/>
          <a:ln>
            <a:noFill/>
          </a:ln>
        </p:spPr>
      </p:pic>
      <p:sp>
        <p:nvSpPr>
          <p:cNvPr id="327" name="Google Shape;327;p49"/>
          <p:cNvSpPr txBox="1"/>
          <p:nvPr/>
        </p:nvSpPr>
        <p:spPr>
          <a:xfrm>
            <a:off x="720075" y="2942500"/>
            <a:ext cx="425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Using what we learned earlier, we can place the path inside the pattern and then call it using 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results in a hexagon pattern!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nvSpPr>
        <p:spPr>
          <a:xfrm>
            <a:off x="1255875" y="327875"/>
            <a:ext cx="59901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500"/>
              <a:t>&lt;defs&gt; &amp; &lt;use&gt;</a:t>
            </a:r>
            <a:endParaRPr sz="4500"/>
          </a:p>
        </p:txBody>
      </p:sp>
      <p:sp>
        <p:nvSpPr>
          <p:cNvPr id="333" name="Google Shape;333;p50"/>
          <p:cNvSpPr txBox="1"/>
          <p:nvPr/>
        </p:nvSpPr>
        <p:spPr>
          <a:xfrm>
            <a:off x="645075" y="1474450"/>
            <a:ext cx="4436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Objects are not rendered directly when placed inside a defs element; they are used to store graphical objects for a later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We can call on those objects by using a use element.</a:t>
            </a:r>
            <a:endParaRPr/>
          </a:p>
        </p:txBody>
      </p:sp>
      <p:pic>
        <p:nvPicPr>
          <p:cNvPr id="334" name="Google Shape;334;p50"/>
          <p:cNvPicPr preferRelativeResize="0"/>
          <p:nvPr/>
        </p:nvPicPr>
        <p:blipFill>
          <a:blip r:embed="rId3">
            <a:alphaModFix/>
          </a:blip>
          <a:stretch>
            <a:fillRect/>
          </a:stretch>
        </p:blipFill>
        <p:spPr>
          <a:xfrm>
            <a:off x="1127525" y="3546625"/>
            <a:ext cx="4200276" cy="1262100"/>
          </a:xfrm>
          <a:prstGeom prst="rect">
            <a:avLst/>
          </a:prstGeom>
          <a:noFill/>
          <a:ln>
            <a:noFill/>
          </a:ln>
        </p:spPr>
      </p:pic>
      <p:pic>
        <p:nvPicPr>
          <p:cNvPr id="335" name="Google Shape;335;p50"/>
          <p:cNvPicPr preferRelativeResize="0"/>
          <p:nvPr/>
        </p:nvPicPr>
        <p:blipFill>
          <a:blip r:embed="rId4">
            <a:alphaModFix/>
          </a:blip>
          <a:stretch>
            <a:fillRect/>
          </a:stretch>
        </p:blipFill>
        <p:spPr>
          <a:xfrm>
            <a:off x="6678274" y="195638"/>
            <a:ext cx="2166985" cy="4752224"/>
          </a:xfrm>
          <a:prstGeom prst="rect">
            <a:avLst/>
          </a:prstGeom>
          <a:noFill/>
          <a:ln>
            <a:noFill/>
          </a:ln>
        </p:spPr>
      </p:pic>
      <p:pic>
        <p:nvPicPr>
          <p:cNvPr id="336" name="Google Shape;336;p50"/>
          <p:cNvPicPr preferRelativeResize="0"/>
          <p:nvPr/>
        </p:nvPicPr>
        <p:blipFill>
          <a:blip r:embed="rId5">
            <a:alphaModFix/>
          </a:blip>
          <a:stretch>
            <a:fillRect/>
          </a:stretch>
        </p:blipFill>
        <p:spPr>
          <a:xfrm>
            <a:off x="848925" y="3188975"/>
            <a:ext cx="4943475" cy="447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1"/>
          <p:cNvPicPr preferRelativeResize="0"/>
          <p:nvPr/>
        </p:nvPicPr>
        <p:blipFill>
          <a:blip r:embed="rId3">
            <a:alphaModFix/>
          </a:blip>
          <a:stretch>
            <a:fillRect/>
          </a:stretch>
        </p:blipFill>
        <p:spPr>
          <a:xfrm>
            <a:off x="4676775" y="677500"/>
            <a:ext cx="3905250" cy="1638300"/>
          </a:xfrm>
          <a:prstGeom prst="rect">
            <a:avLst/>
          </a:prstGeom>
          <a:noFill/>
          <a:ln>
            <a:noFill/>
          </a:ln>
        </p:spPr>
      </p:pic>
      <p:pic>
        <p:nvPicPr>
          <p:cNvPr id="342" name="Google Shape;342;p51"/>
          <p:cNvPicPr preferRelativeResize="0"/>
          <p:nvPr/>
        </p:nvPicPr>
        <p:blipFill>
          <a:blip r:embed="rId4">
            <a:alphaModFix/>
          </a:blip>
          <a:stretch>
            <a:fillRect/>
          </a:stretch>
        </p:blipFill>
        <p:spPr>
          <a:xfrm>
            <a:off x="2543175" y="3196850"/>
            <a:ext cx="6038850" cy="1543050"/>
          </a:xfrm>
          <a:prstGeom prst="rect">
            <a:avLst/>
          </a:prstGeom>
          <a:noFill/>
          <a:ln>
            <a:noFill/>
          </a:ln>
        </p:spPr>
      </p:pic>
      <p:sp>
        <p:nvSpPr>
          <p:cNvPr id="343" name="Google Shape;343;p51"/>
          <p:cNvSpPr txBox="1"/>
          <p:nvPr/>
        </p:nvSpPr>
        <p:spPr>
          <a:xfrm>
            <a:off x="452175" y="1525050"/>
            <a:ext cx="341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Knowing this, we can start calling multiple &lt;</a:t>
            </a:r>
            <a:r>
              <a:rPr lang="en-GB">
                <a:solidFill>
                  <a:schemeClr val="dk1"/>
                </a:solidFill>
              </a:rPr>
              <a:t>use&gt; </a:t>
            </a:r>
            <a:r>
              <a:rPr lang="en-GB"/>
              <a:t>elements, </a:t>
            </a:r>
            <a:r>
              <a:rPr lang="en-GB"/>
              <a:t>referencing</a:t>
            </a:r>
            <a:r>
              <a:rPr lang="en-GB"/>
              <a:t> the original object and offsetting on the x and y axis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8378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Comparing Graphics Models</a:t>
            </a:r>
            <a:endParaRPr/>
          </a:p>
        </p:txBody>
      </p:sp>
      <p:pic>
        <p:nvPicPr>
          <p:cNvPr id="79" name="Google Shape;79;p16"/>
          <p:cNvPicPr preferRelativeResize="0"/>
          <p:nvPr/>
        </p:nvPicPr>
        <p:blipFill>
          <a:blip r:embed="rId3">
            <a:alphaModFix/>
          </a:blip>
          <a:stretch>
            <a:fillRect/>
          </a:stretch>
        </p:blipFill>
        <p:spPr>
          <a:xfrm>
            <a:off x="747525" y="2209850"/>
            <a:ext cx="1736850" cy="1736850"/>
          </a:xfrm>
          <a:prstGeom prst="rect">
            <a:avLst/>
          </a:prstGeom>
          <a:noFill/>
          <a:ln>
            <a:noFill/>
          </a:ln>
        </p:spPr>
      </p:pic>
      <p:pic>
        <p:nvPicPr>
          <p:cNvPr id="80" name="Google Shape;80;p16"/>
          <p:cNvPicPr preferRelativeResize="0"/>
          <p:nvPr/>
        </p:nvPicPr>
        <p:blipFill>
          <a:blip r:embed="rId4">
            <a:alphaModFix/>
          </a:blip>
          <a:stretch>
            <a:fillRect/>
          </a:stretch>
        </p:blipFill>
        <p:spPr>
          <a:xfrm>
            <a:off x="2205063" y="2127188"/>
            <a:ext cx="3043476" cy="1902176"/>
          </a:xfrm>
          <a:prstGeom prst="rect">
            <a:avLst/>
          </a:prstGeom>
          <a:noFill/>
          <a:ln>
            <a:noFill/>
          </a:ln>
        </p:spPr>
      </p:pic>
      <p:pic>
        <p:nvPicPr>
          <p:cNvPr id="81" name="Google Shape;81;p16"/>
          <p:cNvPicPr preferRelativeResize="0"/>
          <p:nvPr/>
        </p:nvPicPr>
        <p:blipFill>
          <a:blip r:embed="rId5">
            <a:alphaModFix/>
          </a:blip>
          <a:stretch>
            <a:fillRect/>
          </a:stretch>
        </p:blipFill>
        <p:spPr>
          <a:xfrm>
            <a:off x="4733850" y="2762913"/>
            <a:ext cx="4221226" cy="630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2"/>
          <p:cNvPicPr preferRelativeResize="0"/>
          <p:nvPr/>
        </p:nvPicPr>
        <p:blipFill>
          <a:blip r:embed="rId3">
            <a:alphaModFix/>
          </a:blip>
          <a:stretch>
            <a:fillRect/>
          </a:stretch>
        </p:blipFill>
        <p:spPr>
          <a:xfrm>
            <a:off x="4898838" y="2059750"/>
            <a:ext cx="3932625" cy="2950850"/>
          </a:xfrm>
          <a:prstGeom prst="rect">
            <a:avLst/>
          </a:prstGeom>
          <a:noFill/>
          <a:ln>
            <a:noFill/>
          </a:ln>
        </p:spPr>
      </p:pic>
      <p:pic>
        <p:nvPicPr>
          <p:cNvPr id="349" name="Google Shape;349;p52"/>
          <p:cNvPicPr preferRelativeResize="0"/>
          <p:nvPr/>
        </p:nvPicPr>
        <p:blipFill>
          <a:blip r:embed="rId4">
            <a:alphaModFix/>
          </a:blip>
          <a:stretch>
            <a:fillRect/>
          </a:stretch>
        </p:blipFill>
        <p:spPr>
          <a:xfrm>
            <a:off x="4792850" y="202375"/>
            <a:ext cx="4038600" cy="1857375"/>
          </a:xfrm>
          <a:prstGeom prst="rect">
            <a:avLst/>
          </a:prstGeom>
          <a:noFill/>
          <a:ln>
            <a:noFill/>
          </a:ln>
        </p:spPr>
      </p:pic>
      <p:sp>
        <p:nvSpPr>
          <p:cNvPr id="350" name="Google Shape;350;p52"/>
          <p:cNvSpPr txBox="1"/>
          <p:nvPr/>
        </p:nvSpPr>
        <p:spPr>
          <a:xfrm>
            <a:off x="655800" y="1528050"/>
            <a:ext cx="330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Doing this again makes it easier to stack multiple objects into one object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3"/>
          <p:cNvPicPr preferRelativeResize="0"/>
          <p:nvPr/>
        </p:nvPicPr>
        <p:blipFill>
          <a:blip r:embed="rId3">
            <a:alphaModFix/>
          </a:blip>
          <a:stretch>
            <a:fillRect/>
          </a:stretch>
        </p:blipFill>
        <p:spPr>
          <a:xfrm>
            <a:off x="281000" y="763200"/>
            <a:ext cx="3305175" cy="419100"/>
          </a:xfrm>
          <a:prstGeom prst="rect">
            <a:avLst/>
          </a:prstGeom>
          <a:noFill/>
          <a:ln>
            <a:noFill/>
          </a:ln>
        </p:spPr>
      </p:pic>
      <p:sp>
        <p:nvSpPr>
          <p:cNvPr id="356" name="Google Shape;356;p53"/>
          <p:cNvSpPr txBox="1"/>
          <p:nvPr/>
        </p:nvSpPr>
        <p:spPr>
          <a:xfrm>
            <a:off x="194638" y="1561038"/>
            <a:ext cx="368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can add a path to our original object, which will fill the space after our circles to the end of the viewbox.</a:t>
            </a:r>
            <a:endParaRPr/>
          </a:p>
        </p:txBody>
      </p:sp>
      <p:pic>
        <p:nvPicPr>
          <p:cNvPr id="357" name="Google Shape;357;p53"/>
          <p:cNvPicPr preferRelativeResize="0"/>
          <p:nvPr/>
        </p:nvPicPr>
        <p:blipFill>
          <a:blip r:embed="rId4">
            <a:alphaModFix/>
          </a:blip>
          <a:stretch>
            <a:fillRect/>
          </a:stretch>
        </p:blipFill>
        <p:spPr>
          <a:xfrm>
            <a:off x="4909900" y="2043700"/>
            <a:ext cx="3985250" cy="2970551"/>
          </a:xfrm>
          <a:prstGeom prst="rect">
            <a:avLst/>
          </a:prstGeom>
          <a:noFill/>
          <a:ln>
            <a:noFill/>
          </a:ln>
        </p:spPr>
      </p:pic>
      <p:pic>
        <p:nvPicPr>
          <p:cNvPr id="358" name="Google Shape;358;p53"/>
          <p:cNvPicPr preferRelativeResize="0"/>
          <p:nvPr/>
        </p:nvPicPr>
        <p:blipFill>
          <a:blip r:embed="rId5">
            <a:alphaModFix/>
          </a:blip>
          <a:stretch>
            <a:fillRect/>
          </a:stretch>
        </p:blipFill>
        <p:spPr>
          <a:xfrm>
            <a:off x="3880751" y="324575"/>
            <a:ext cx="4885824" cy="1610200"/>
          </a:xfrm>
          <a:prstGeom prst="rect">
            <a:avLst/>
          </a:prstGeom>
          <a:noFill/>
          <a:ln>
            <a:noFill/>
          </a:ln>
        </p:spPr>
      </p:pic>
      <p:sp>
        <p:nvSpPr>
          <p:cNvPr id="359" name="Google Shape;359;p53"/>
          <p:cNvSpPr txBox="1"/>
          <p:nvPr/>
        </p:nvSpPr>
        <p:spPr>
          <a:xfrm>
            <a:off x="258850" y="2571750"/>
            <a:ext cx="355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Next, we can call our object one last time and place it inside a second &lt;g&gt; element to rotate it to an angle of our choosing using the attribute “transform.”</a:t>
            </a:r>
            <a:endParaRPr/>
          </a:p>
        </p:txBody>
      </p:sp>
      <p:sp>
        <p:nvSpPr>
          <p:cNvPr id="360" name="Google Shape;360;p53"/>
          <p:cNvSpPr txBox="1"/>
          <p:nvPr/>
        </p:nvSpPr>
        <p:spPr>
          <a:xfrm>
            <a:off x="280988" y="3797850"/>
            <a:ext cx="313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end result is a simple halftone design that can be easily styled to your liking.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type="title"/>
          </p:nvPr>
        </p:nvSpPr>
        <p:spPr>
          <a:xfrm>
            <a:off x="311700" y="133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SVG tag</a:t>
            </a:r>
            <a:endParaRPr/>
          </a:p>
        </p:txBody>
      </p:sp>
      <p:sp>
        <p:nvSpPr>
          <p:cNvPr id="366" name="Google Shape;366;p54"/>
          <p:cNvSpPr txBox="1"/>
          <p:nvPr>
            <p:ph idx="1" type="body"/>
          </p:nvPr>
        </p:nvSpPr>
        <p:spPr>
          <a:xfrm>
            <a:off x="311700" y="2839750"/>
            <a:ext cx="8520600" cy="20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SVG.js generates these for us, but we should take note of </a:t>
            </a:r>
            <a:r>
              <a:rPr lang="en-GB"/>
              <a:t>compatibility</a:t>
            </a:r>
            <a:r>
              <a:rPr lang="en-GB"/>
              <a:t> quirks. </a:t>
            </a:r>
            <a:endParaRPr/>
          </a:p>
          <a:p>
            <a:pPr indent="0" lvl="0" marL="0" rtl="0" algn="l">
              <a:spcBef>
                <a:spcPts val="1200"/>
              </a:spcBef>
              <a:spcAft>
                <a:spcPts val="1200"/>
              </a:spcAft>
              <a:buNone/>
            </a:pPr>
            <a:r>
              <a:rPr b="1" lang="en-GB"/>
              <a:t>X</a:t>
            </a:r>
            <a:r>
              <a:rPr b="1" lang="en-GB"/>
              <a:t>mlns</a:t>
            </a:r>
            <a:r>
              <a:rPr lang="en-GB"/>
              <a:t> is required. It tells the browser to use the namespace for SVG 1.1 implementation, </a:t>
            </a:r>
            <a:br>
              <a:rPr lang="en-GB"/>
            </a:br>
            <a:r>
              <a:rPr b="1" lang="en-GB"/>
              <a:t>Xmlns:xlink:</a:t>
            </a:r>
            <a:r>
              <a:rPr lang="en-GB"/>
              <a:t> is for legacy support for old browsers but is not required in modern browsers. It allows svgs to use &lt;a&gt; tags and hrefs.</a:t>
            </a:r>
            <a:endParaRPr/>
          </a:p>
        </p:txBody>
      </p:sp>
      <p:pic>
        <p:nvPicPr>
          <p:cNvPr id="367" name="Google Shape;367;p54"/>
          <p:cNvPicPr preferRelativeResize="0"/>
          <p:nvPr/>
        </p:nvPicPr>
        <p:blipFill>
          <a:blip r:embed="rId3">
            <a:alphaModFix/>
          </a:blip>
          <a:stretch>
            <a:fillRect/>
          </a:stretch>
        </p:blipFill>
        <p:spPr>
          <a:xfrm>
            <a:off x="1960113" y="706000"/>
            <a:ext cx="5223775" cy="2021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idx="1" type="body"/>
          </p:nvPr>
        </p:nvSpPr>
        <p:spPr>
          <a:xfrm>
            <a:off x="311700" y="2163200"/>
            <a:ext cx="8520600" cy="3051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GB"/>
              <a:t>addTo(id):</a:t>
            </a:r>
            <a:r>
              <a:rPr lang="en-GB"/>
              <a:t> This will append our svg below an object with ID “#svg1”</a:t>
            </a:r>
            <a:endParaRPr/>
          </a:p>
          <a:p>
            <a:pPr indent="0" lvl="0" marL="0" rtl="0" algn="l">
              <a:spcBef>
                <a:spcPts val="1200"/>
              </a:spcBef>
              <a:spcAft>
                <a:spcPts val="0"/>
              </a:spcAft>
              <a:buNone/>
            </a:pPr>
            <a:r>
              <a:rPr b="1" lang="en-GB"/>
              <a:t>.viewBox(min-x, min-y, width, height): </a:t>
            </a:r>
            <a:r>
              <a:rPr lang="en-GB"/>
              <a:t>This svg viewbox attribute controls our coordinate system.</a:t>
            </a:r>
            <a:endParaRPr/>
          </a:p>
          <a:p>
            <a:pPr indent="-325755" lvl="0" marL="457200" rtl="0" algn="l">
              <a:spcBef>
                <a:spcPts val="1200"/>
              </a:spcBef>
              <a:spcAft>
                <a:spcPts val="0"/>
              </a:spcAft>
              <a:buSzPct val="100000"/>
              <a:buChar char="-"/>
            </a:pPr>
            <a:r>
              <a:rPr b="1" lang="en-GB"/>
              <a:t>min-x</a:t>
            </a:r>
            <a:r>
              <a:rPr lang="en-GB"/>
              <a:t> and </a:t>
            </a:r>
            <a:r>
              <a:rPr b="1" lang="en-GB"/>
              <a:t>min-y</a:t>
            </a:r>
            <a:r>
              <a:rPr lang="en-GB"/>
              <a:t> set the coordinates of the Top-Left corner of our svg. The </a:t>
            </a:r>
            <a:r>
              <a:rPr lang="en-GB"/>
              <a:t>intention</a:t>
            </a:r>
            <a:r>
              <a:rPr lang="en-GB"/>
              <a:t> is to control where 0,0 is on our grid. </a:t>
            </a:r>
            <a:endParaRPr/>
          </a:p>
          <a:p>
            <a:pPr indent="-304165" lvl="1" marL="914400" rtl="0" algn="l">
              <a:spcBef>
                <a:spcPts val="0"/>
              </a:spcBef>
              <a:spcAft>
                <a:spcPts val="0"/>
              </a:spcAft>
              <a:buSzPct val="100000"/>
              <a:buChar char="-"/>
            </a:pPr>
            <a:r>
              <a:rPr lang="en-GB"/>
              <a:t>They are relative to the width and height parameters: -5, -5 is 50% of our maximum (10,10), so our 0,0 will be dead center of our svg.</a:t>
            </a:r>
            <a:endParaRPr/>
          </a:p>
          <a:p>
            <a:pPr indent="-325755" lvl="0" marL="457200" rtl="0" algn="l">
              <a:spcBef>
                <a:spcPts val="0"/>
              </a:spcBef>
              <a:spcAft>
                <a:spcPts val="0"/>
              </a:spcAft>
              <a:buSzPct val="100000"/>
              <a:buChar char="-"/>
            </a:pPr>
            <a:r>
              <a:rPr b="1" lang="en-GB"/>
              <a:t>w</a:t>
            </a:r>
            <a:r>
              <a:rPr b="1" lang="en-GB"/>
              <a:t>idth</a:t>
            </a:r>
            <a:r>
              <a:rPr lang="en-GB"/>
              <a:t>, and </a:t>
            </a:r>
            <a:r>
              <a:rPr b="1" lang="en-GB"/>
              <a:t>height</a:t>
            </a:r>
            <a:r>
              <a:rPr lang="en-GB"/>
              <a:t> are the highest coordinates before overflow. They have no effect on the size of our SVG.</a:t>
            </a:r>
            <a:endParaRPr/>
          </a:p>
          <a:p>
            <a:pPr indent="0" lvl="0" marL="0" rtl="0" algn="l">
              <a:spcBef>
                <a:spcPts val="1200"/>
              </a:spcBef>
              <a:spcAft>
                <a:spcPts val="1200"/>
              </a:spcAft>
              <a:buNone/>
            </a:pPr>
            <a:r>
              <a:rPr b="1" lang="en-GB"/>
              <a:t>.attr( { property: value }): </a:t>
            </a:r>
            <a:r>
              <a:rPr lang="en-GB"/>
              <a:t>sets the attributes of the element. The width and height controls the display size of our SVG</a:t>
            </a:r>
            <a:endParaRPr/>
          </a:p>
        </p:txBody>
      </p:sp>
      <p:pic>
        <p:nvPicPr>
          <p:cNvPr id="373" name="Google Shape;373;p55"/>
          <p:cNvPicPr preferRelativeResize="0"/>
          <p:nvPr/>
        </p:nvPicPr>
        <p:blipFill>
          <a:blip r:embed="rId3">
            <a:alphaModFix/>
          </a:blip>
          <a:stretch>
            <a:fillRect/>
          </a:stretch>
        </p:blipFill>
        <p:spPr>
          <a:xfrm>
            <a:off x="116500" y="182543"/>
            <a:ext cx="8910999" cy="188520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Paths</a:t>
            </a:r>
            <a:endParaRPr/>
          </a:p>
        </p:txBody>
      </p:sp>
      <p:sp>
        <p:nvSpPr>
          <p:cNvPr id="379" name="Google Shape;379;p5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The powerhouse of the svg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Paths</a:t>
            </a:r>
            <a:endParaRPr/>
          </a:p>
        </p:txBody>
      </p:sp>
      <p:sp>
        <p:nvSpPr>
          <p:cNvPr id="385" name="Google Shape;385;p57"/>
          <p:cNvSpPr txBox="1"/>
          <p:nvPr>
            <p:ph idx="1" type="body"/>
          </p:nvPr>
        </p:nvSpPr>
        <p:spPr>
          <a:xfrm>
            <a:off x="311700" y="3107825"/>
            <a:ext cx="8520600" cy="18987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a:t>&lt;path&gt; tag , or .path(“Path String”) draws lines.</a:t>
            </a:r>
            <a:endParaRPr/>
          </a:p>
          <a:p>
            <a:pPr indent="0" lvl="0" marL="0" rtl="0" algn="l">
              <a:spcBef>
                <a:spcPts val="1200"/>
              </a:spcBef>
              <a:spcAft>
                <a:spcPts val="0"/>
              </a:spcAft>
              <a:buNone/>
            </a:pPr>
            <a:r>
              <a:rPr lang="en-GB"/>
              <a:t>It is the most powerful part of the svg system. The syntax of this singular command is a language in itself. </a:t>
            </a:r>
            <a:endParaRPr/>
          </a:p>
          <a:p>
            <a:pPr indent="-308610" lvl="0" marL="457200" rtl="0" algn="l">
              <a:spcBef>
                <a:spcPts val="1200"/>
              </a:spcBef>
              <a:spcAft>
                <a:spcPts val="0"/>
              </a:spcAft>
              <a:buSzPct val="100000"/>
              <a:buChar char="-"/>
            </a:pPr>
            <a:r>
              <a:rPr lang="en-GB"/>
              <a:t>Each letter represents a command followed by coordinates. </a:t>
            </a:r>
            <a:endParaRPr/>
          </a:p>
          <a:p>
            <a:pPr indent="-308610" lvl="0" marL="457200" rtl="0" algn="l">
              <a:spcBef>
                <a:spcPts val="0"/>
              </a:spcBef>
              <a:spcAft>
                <a:spcPts val="0"/>
              </a:spcAft>
              <a:buSzPct val="100000"/>
              <a:buChar char="-"/>
            </a:pPr>
            <a:r>
              <a:rPr lang="en-GB"/>
              <a:t>Spaces </a:t>
            </a:r>
            <a:r>
              <a:rPr lang="en-GB"/>
              <a:t>separate</a:t>
            </a:r>
            <a:r>
              <a:rPr lang="en-GB"/>
              <a:t> each value. </a:t>
            </a:r>
            <a:endParaRPr/>
          </a:p>
          <a:p>
            <a:pPr indent="-308610" lvl="0" marL="457200" rtl="0" algn="l">
              <a:spcBef>
                <a:spcPts val="0"/>
              </a:spcBef>
              <a:spcAft>
                <a:spcPts val="0"/>
              </a:spcAft>
              <a:buSzPct val="100000"/>
              <a:buChar char="-"/>
            </a:pPr>
            <a:r>
              <a:rPr lang="en-GB"/>
              <a:t>Lowercase travels to an absolute grid coordinate</a:t>
            </a:r>
            <a:endParaRPr/>
          </a:p>
          <a:p>
            <a:pPr indent="-308610" lvl="0" marL="457200" rtl="0" algn="l">
              <a:spcBef>
                <a:spcPts val="0"/>
              </a:spcBef>
              <a:spcAft>
                <a:spcPts val="0"/>
              </a:spcAft>
              <a:buSzPct val="100000"/>
              <a:buChar char="-"/>
            </a:pPr>
            <a:r>
              <a:rPr lang="en-GB"/>
              <a:t>Uppercase travels relative to the last movement.</a:t>
            </a:r>
            <a:endParaRPr/>
          </a:p>
          <a:p>
            <a:pPr indent="-308610" lvl="0" marL="457200" rtl="0" algn="l">
              <a:spcBef>
                <a:spcPts val="0"/>
              </a:spcBef>
              <a:spcAft>
                <a:spcPts val="0"/>
              </a:spcAft>
              <a:buSzPct val="100000"/>
              <a:buChar char="-"/>
            </a:pPr>
            <a:r>
              <a:rPr lang="en-GB"/>
              <a:t>The last pair of values are the coordinates to draw to.   </a:t>
            </a:r>
            <a:endParaRPr/>
          </a:p>
        </p:txBody>
      </p:sp>
      <p:pic>
        <p:nvPicPr>
          <p:cNvPr id="386" name="Google Shape;386;p57"/>
          <p:cNvPicPr preferRelativeResize="0"/>
          <p:nvPr/>
        </p:nvPicPr>
        <p:blipFill>
          <a:blip r:embed="rId3">
            <a:alphaModFix/>
          </a:blip>
          <a:stretch>
            <a:fillRect/>
          </a:stretch>
        </p:blipFill>
        <p:spPr>
          <a:xfrm>
            <a:off x="1856250" y="245600"/>
            <a:ext cx="6003051" cy="2815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Path Commands</a:t>
            </a:r>
            <a:endParaRPr/>
          </a:p>
        </p:txBody>
      </p:sp>
      <p:graphicFrame>
        <p:nvGraphicFramePr>
          <p:cNvPr id="392" name="Google Shape;392;p58"/>
          <p:cNvGraphicFramePr/>
          <p:nvPr/>
        </p:nvGraphicFramePr>
        <p:xfrm>
          <a:off x="678575" y="1428750"/>
          <a:ext cx="3000000" cy="3000000"/>
        </p:xfrm>
        <a:graphic>
          <a:graphicData uri="http://schemas.openxmlformats.org/drawingml/2006/table">
            <a:tbl>
              <a:tblPr>
                <a:noFill/>
                <a:tableStyleId>{3CF2CCF5-B7AA-4DD6-94E8-78822C75DC3C}</a:tableStyleId>
              </a:tblPr>
              <a:tblGrid>
                <a:gridCol w="382850"/>
                <a:gridCol w="926075"/>
                <a:gridCol w="1833625"/>
                <a:gridCol w="5322875"/>
              </a:tblGrid>
              <a:tr h="396200">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Param</a:t>
                      </a:r>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GB"/>
                        <a:t>Name</a:t>
                      </a:r>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Description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rPr lang="en-GB"/>
                        <a:t>M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X 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GB"/>
                        <a:t>Move To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Travels to position, without drawing anything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rPr lang="en-GB"/>
                        <a:t>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X 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GB"/>
                        <a:t>Line To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Straight line to the coord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rPr lang="en-GB"/>
                        <a:t>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GB"/>
                        <a:t>Horizontal</a:t>
                      </a:r>
                      <a:r>
                        <a:rPr lang="en-GB"/>
                        <a:t> To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Horizontal</a:t>
                      </a:r>
                      <a:r>
                        <a:rPr lang="en-GB"/>
                        <a:t> line moving on X axis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rPr lang="en-GB"/>
                        <a:t>V</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GB"/>
                        <a:t>Vertical To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Vertical line moving on Y axis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rPr lang="en-GB"/>
                        <a:t>Z</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GB"/>
                        <a:t>Close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Moves to the most direct path to the initial path.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11700" y="2891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note for finishing path, and not.</a:t>
            </a:r>
            <a:endParaRPr/>
          </a:p>
        </p:txBody>
      </p:sp>
      <p:sp>
        <p:nvSpPr>
          <p:cNvPr id="398" name="Google Shape;398;p59"/>
          <p:cNvSpPr txBox="1"/>
          <p:nvPr>
            <p:ph idx="1" type="body"/>
          </p:nvPr>
        </p:nvSpPr>
        <p:spPr>
          <a:xfrm>
            <a:off x="311700" y="3333000"/>
            <a:ext cx="8520600" cy="106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 path may look closed without a ending Z command at small resolution, but </a:t>
            </a:r>
            <a:r>
              <a:rPr lang="en-GB"/>
              <a:t> cracks will appear at larger scales. </a:t>
            </a:r>
            <a:endParaRPr/>
          </a:p>
        </p:txBody>
      </p:sp>
      <p:pic>
        <p:nvPicPr>
          <p:cNvPr id="399" name="Google Shape;399;p59"/>
          <p:cNvPicPr preferRelativeResize="0"/>
          <p:nvPr/>
        </p:nvPicPr>
        <p:blipFill>
          <a:blip r:embed="rId3">
            <a:alphaModFix/>
          </a:blip>
          <a:stretch>
            <a:fillRect/>
          </a:stretch>
        </p:blipFill>
        <p:spPr>
          <a:xfrm>
            <a:off x="1161900" y="100075"/>
            <a:ext cx="7141376" cy="2564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ph type="title"/>
          </p:nvPr>
        </p:nvSpPr>
        <p:spPr>
          <a:xfrm>
            <a:off x="311700" y="445025"/>
            <a:ext cx="436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Lerp, Linear </a:t>
            </a:r>
            <a:r>
              <a:rPr lang="en-GB"/>
              <a:t>Interpolation</a:t>
            </a:r>
            <a:endParaRPr/>
          </a:p>
        </p:txBody>
      </p:sp>
      <p:sp>
        <p:nvSpPr>
          <p:cNvPr id="405" name="Google Shape;405;p60"/>
          <p:cNvSpPr txBox="1"/>
          <p:nvPr>
            <p:ph idx="1" type="body"/>
          </p:nvPr>
        </p:nvSpPr>
        <p:spPr>
          <a:xfrm>
            <a:off x="311700" y="1306500"/>
            <a:ext cx="4288500" cy="3262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Lerp, is calculating a point between two points. It is the Foundation of all lines and curves. </a:t>
            </a:r>
            <a:endParaRPr/>
          </a:p>
          <a:p>
            <a:pPr indent="0" lvl="0" marL="0" rtl="0" algn="l">
              <a:spcBef>
                <a:spcPts val="1200"/>
              </a:spcBef>
              <a:spcAft>
                <a:spcPts val="0"/>
              </a:spcAft>
              <a:buNone/>
            </a:pPr>
            <a:r>
              <a:rPr lang="en-GB"/>
              <a:t>Formula:   </a:t>
            </a:r>
            <a:br>
              <a:rPr lang="en-GB"/>
            </a:br>
            <a:r>
              <a:rPr lang="en-GB"/>
              <a:t>	</a:t>
            </a:r>
            <a:r>
              <a:rPr lang="en-GB"/>
              <a:t>P = lerp(</a:t>
            </a:r>
            <a:r>
              <a:rPr lang="en-GB">
                <a:solidFill>
                  <a:srgbClr val="980000"/>
                </a:solidFill>
              </a:rPr>
              <a:t>P0</a:t>
            </a:r>
            <a:r>
              <a:rPr lang="en-GB"/>
              <a:t>, </a:t>
            </a:r>
            <a:r>
              <a:rPr lang="en-GB">
                <a:solidFill>
                  <a:srgbClr val="4A86E8"/>
                </a:solidFill>
              </a:rPr>
              <a:t>P1</a:t>
            </a:r>
            <a:r>
              <a:rPr lang="en-GB"/>
              <a:t>, </a:t>
            </a:r>
            <a:r>
              <a:rPr lang="en-GB">
                <a:solidFill>
                  <a:srgbClr val="6AA84F"/>
                </a:solidFill>
              </a:rPr>
              <a:t>t</a:t>
            </a:r>
            <a:r>
              <a:rPr lang="en-GB"/>
              <a:t>) = (1-</a:t>
            </a:r>
            <a:r>
              <a:rPr lang="en-GB">
                <a:solidFill>
                  <a:srgbClr val="6AA84F"/>
                </a:solidFill>
              </a:rPr>
              <a:t>t</a:t>
            </a:r>
            <a:r>
              <a:rPr lang="en-GB"/>
              <a:t>)</a:t>
            </a:r>
            <a:r>
              <a:rPr lang="en-GB">
                <a:solidFill>
                  <a:srgbClr val="980000"/>
                </a:solidFill>
              </a:rPr>
              <a:t>P0</a:t>
            </a:r>
            <a:r>
              <a:rPr lang="en-GB"/>
              <a:t> + </a:t>
            </a:r>
            <a:r>
              <a:rPr lang="en-GB">
                <a:solidFill>
                  <a:srgbClr val="6AA84F"/>
                </a:solidFill>
              </a:rPr>
              <a:t>t</a:t>
            </a:r>
            <a:r>
              <a:rPr lang="en-GB"/>
              <a:t>*</a:t>
            </a:r>
            <a:r>
              <a:rPr lang="en-GB">
                <a:solidFill>
                  <a:srgbClr val="4A86E8"/>
                </a:solidFill>
              </a:rPr>
              <a:t>P1</a:t>
            </a:r>
            <a:br>
              <a:rPr lang="en-GB"/>
            </a:br>
            <a:r>
              <a:rPr lang="en-GB"/>
              <a:t>- t is 0-1 and behaves like a percentage</a:t>
            </a:r>
            <a:endParaRPr/>
          </a:p>
          <a:p>
            <a:pPr indent="0" lvl="0" marL="0" rtl="0" algn="l">
              <a:spcBef>
                <a:spcPts val="1200"/>
              </a:spcBef>
              <a:spcAft>
                <a:spcPts val="0"/>
              </a:spcAft>
              <a:buNone/>
            </a:pPr>
            <a:r>
              <a:rPr lang="en-GB"/>
              <a:t>A curve is made of at least three lerps.</a:t>
            </a:r>
            <a:br>
              <a:rPr lang="en-GB"/>
            </a:br>
            <a:r>
              <a:rPr lang="en-GB"/>
              <a:t>- Lerp from </a:t>
            </a:r>
            <a:r>
              <a:rPr lang="en-GB">
                <a:solidFill>
                  <a:srgbClr val="980000"/>
                </a:solidFill>
              </a:rPr>
              <a:t>P0</a:t>
            </a:r>
            <a:r>
              <a:rPr lang="en-GB"/>
              <a:t> to </a:t>
            </a:r>
            <a:r>
              <a:rPr lang="en-GB">
                <a:solidFill>
                  <a:srgbClr val="4A86E8"/>
                </a:solidFill>
              </a:rPr>
              <a:t>P1 </a:t>
            </a:r>
            <a:br>
              <a:rPr lang="en-GB"/>
            </a:br>
            <a:r>
              <a:rPr lang="en-GB"/>
              <a:t>- Lerp from </a:t>
            </a:r>
            <a:r>
              <a:rPr lang="en-GB">
                <a:solidFill>
                  <a:srgbClr val="4A86E8"/>
                </a:solidFill>
              </a:rPr>
              <a:t>P1</a:t>
            </a:r>
            <a:r>
              <a:rPr lang="en-GB"/>
              <a:t> to </a:t>
            </a:r>
            <a:r>
              <a:rPr lang="en-GB">
                <a:solidFill>
                  <a:srgbClr val="DA21CA"/>
                </a:solidFill>
              </a:rPr>
              <a:t>P2</a:t>
            </a:r>
            <a:br>
              <a:rPr lang="en-GB"/>
            </a:br>
            <a:r>
              <a:rPr lang="en-GB"/>
              <a:t>- Lerp between two lerps. </a:t>
            </a:r>
            <a:br>
              <a:rPr lang="en-GB"/>
            </a:br>
            <a:endParaRPr/>
          </a:p>
          <a:p>
            <a:pPr indent="0" lvl="0" marL="0" rtl="0" algn="l">
              <a:spcBef>
                <a:spcPts val="1200"/>
              </a:spcBef>
              <a:spcAft>
                <a:spcPts val="1200"/>
              </a:spcAft>
              <a:buNone/>
            </a:pPr>
            <a:r>
              <a:rPr lang="en-GB"/>
              <a:t>Together these and any additional points are called a Spline.</a:t>
            </a:r>
            <a:endParaRPr/>
          </a:p>
        </p:txBody>
      </p:sp>
      <p:pic>
        <p:nvPicPr>
          <p:cNvPr id="406" name="Google Shape;406;p60"/>
          <p:cNvPicPr preferRelativeResize="0"/>
          <p:nvPr/>
        </p:nvPicPr>
        <p:blipFill>
          <a:blip r:embed="rId3">
            <a:alphaModFix/>
          </a:blip>
          <a:stretch>
            <a:fillRect/>
          </a:stretch>
        </p:blipFill>
        <p:spPr>
          <a:xfrm>
            <a:off x="4744375" y="82525"/>
            <a:ext cx="4176150" cy="2343275"/>
          </a:xfrm>
          <a:prstGeom prst="rect">
            <a:avLst/>
          </a:prstGeom>
          <a:noFill/>
          <a:ln>
            <a:noFill/>
          </a:ln>
        </p:spPr>
      </p:pic>
      <p:pic>
        <p:nvPicPr>
          <p:cNvPr id="407" name="Google Shape;407;p60"/>
          <p:cNvPicPr preferRelativeResize="0"/>
          <p:nvPr/>
        </p:nvPicPr>
        <p:blipFill>
          <a:blip r:embed="rId4">
            <a:alphaModFix/>
          </a:blip>
          <a:stretch>
            <a:fillRect/>
          </a:stretch>
        </p:blipFill>
        <p:spPr>
          <a:xfrm>
            <a:off x="4744375" y="2613996"/>
            <a:ext cx="4176150" cy="234327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Quadratic Bezier Curves</a:t>
            </a:r>
            <a:endParaRPr/>
          </a:p>
        </p:txBody>
      </p:sp>
      <p:pic>
        <p:nvPicPr>
          <p:cNvPr id="413" name="Google Shape;413;p61"/>
          <p:cNvPicPr preferRelativeResize="0"/>
          <p:nvPr/>
        </p:nvPicPr>
        <p:blipFill>
          <a:blip r:embed="rId3">
            <a:alphaModFix/>
          </a:blip>
          <a:stretch>
            <a:fillRect/>
          </a:stretch>
        </p:blipFill>
        <p:spPr>
          <a:xfrm>
            <a:off x="5404525" y="365475"/>
            <a:ext cx="3342750" cy="1875650"/>
          </a:xfrm>
          <a:prstGeom prst="rect">
            <a:avLst/>
          </a:prstGeom>
          <a:noFill/>
          <a:ln>
            <a:noFill/>
          </a:ln>
        </p:spPr>
      </p:pic>
      <p:sp>
        <p:nvSpPr>
          <p:cNvPr id="414" name="Google Shape;414;p61"/>
          <p:cNvSpPr txBox="1"/>
          <p:nvPr>
            <p:ph idx="1" type="body"/>
          </p:nvPr>
        </p:nvSpPr>
        <p:spPr>
          <a:xfrm>
            <a:off x="311700" y="1152475"/>
            <a:ext cx="504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Quadratic Curve To</a:t>
            </a:r>
            <a:br>
              <a:rPr lang="en-GB"/>
            </a:br>
            <a:r>
              <a:rPr lang="en-GB"/>
              <a:t>	Syntax: </a:t>
            </a:r>
            <a:r>
              <a:rPr b="1" lang="en-GB"/>
              <a:t>Q x1 y1 x y</a:t>
            </a:r>
            <a:endParaRPr b="1"/>
          </a:p>
          <a:p>
            <a:pPr indent="0" lvl="0" marL="0" rtl="0" algn="l">
              <a:spcBef>
                <a:spcPts val="1200"/>
              </a:spcBef>
              <a:spcAft>
                <a:spcPts val="0"/>
              </a:spcAft>
              <a:buNone/>
            </a:pPr>
            <a:r>
              <a:rPr lang="en-GB"/>
              <a:t>Draw a </a:t>
            </a:r>
            <a:r>
              <a:rPr lang="en-GB"/>
              <a:t>curve</a:t>
            </a:r>
            <a:r>
              <a:rPr lang="en-GB"/>
              <a:t> to x,y. A control points drags the line away into a curve</a:t>
            </a:r>
            <a:endParaRPr/>
          </a:p>
          <a:p>
            <a:pPr indent="0" lvl="0" marL="0" rtl="0" algn="l">
              <a:spcBef>
                <a:spcPts val="1200"/>
              </a:spcBef>
              <a:spcAft>
                <a:spcPts val="0"/>
              </a:spcAft>
              <a:buNone/>
            </a:pPr>
            <a:r>
              <a:rPr lang="en-GB"/>
              <a:t>Smooth Curve To</a:t>
            </a:r>
            <a:br>
              <a:rPr lang="en-GB"/>
            </a:br>
            <a:r>
              <a:rPr lang="en-GB"/>
              <a:t>	Syntax: </a:t>
            </a:r>
            <a:r>
              <a:rPr b="1" lang="en-GB"/>
              <a:t>T x y</a:t>
            </a:r>
            <a:endParaRPr b="1"/>
          </a:p>
          <a:p>
            <a:pPr indent="0" lvl="0" marL="0" rtl="0" algn="l">
              <a:spcBef>
                <a:spcPts val="1200"/>
              </a:spcBef>
              <a:spcAft>
                <a:spcPts val="1200"/>
              </a:spcAft>
              <a:buNone/>
            </a:pPr>
            <a:r>
              <a:rPr lang="en-GB"/>
              <a:t>A shortcut to for Quadratic bezier that mirrors the </a:t>
            </a:r>
            <a:r>
              <a:rPr lang="en-GB"/>
              <a:t>control</a:t>
            </a:r>
            <a:r>
              <a:rPr lang="en-GB"/>
              <a:t> point of the last curve.</a:t>
            </a:r>
            <a:endParaRPr/>
          </a:p>
        </p:txBody>
      </p:sp>
      <p:pic>
        <p:nvPicPr>
          <p:cNvPr id="415" name="Google Shape;415;p61"/>
          <p:cNvPicPr preferRelativeResize="0"/>
          <p:nvPr/>
        </p:nvPicPr>
        <p:blipFill>
          <a:blip r:embed="rId4">
            <a:alphaModFix/>
          </a:blip>
          <a:stretch>
            <a:fillRect/>
          </a:stretch>
        </p:blipFill>
        <p:spPr>
          <a:xfrm>
            <a:off x="5959125" y="2334500"/>
            <a:ext cx="1790700" cy="1504950"/>
          </a:xfrm>
          <a:prstGeom prst="rect">
            <a:avLst/>
          </a:prstGeom>
          <a:noFill/>
          <a:ln>
            <a:noFill/>
          </a:ln>
        </p:spPr>
      </p:pic>
      <p:sp>
        <p:nvSpPr>
          <p:cNvPr id="416" name="Google Shape;416;p61"/>
          <p:cNvSpPr txBox="1"/>
          <p:nvPr/>
        </p:nvSpPr>
        <p:spPr>
          <a:xfrm>
            <a:off x="5467450" y="3884575"/>
            <a:ext cx="3216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A path using both Q and T</a:t>
            </a:r>
            <a:endParaRPr sz="1300"/>
          </a:p>
          <a:p>
            <a:pPr indent="0" lvl="0" marL="0" rtl="0" algn="l">
              <a:spcBef>
                <a:spcPts val="0"/>
              </a:spcBef>
              <a:spcAft>
                <a:spcPts val="0"/>
              </a:spcAft>
              <a:buNone/>
            </a:pPr>
            <a:r>
              <a:rPr lang="en-GB" sz="1300"/>
              <a:t>- </a:t>
            </a:r>
            <a:r>
              <a:rPr lang="en-GB" sz="1300"/>
              <a:t>Red are control points</a:t>
            </a:r>
            <a:endParaRPr sz="1300"/>
          </a:p>
          <a:p>
            <a:pPr indent="0" lvl="0" marL="0" rtl="0" algn="l">
              <a:spcBef>
                <a:spcPts val="0"/>
              </a:spcBef>
              <a:spcAft>
                <a:spcPts val="0"/>
              </a:spcAft>
              <a:buNone/>
            </a:pPr>
            <a:r>
              <a:rPr lang="en-GB" sz="1300"/>
              <a:t>- Blue are </a:t>
            </a:r>
            <a:r>
              <a:rPr lang="en-GB" sz="1300"/>
              <a:t>inferred a control point from T</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SVG - Vector Model</a:t>
            </a:r>
            <a:endParaRPr/>
          </a:p>
        </p:txBody>
      </p:sp>
      <p:sp>
        <p:nvSpPr>
          <p:cNvPr id="87" name="Google Shape;87;p17"/>
          <p:cNvSpPr txBox="1"/>
          <p:nvPr>
            <p:ph idx="1" type="body"/>
          </p:nvPr>
        </p:nvSpPr>
        <p:spPr>
          <a:xfrm>
            <a:off x="311700" y="1152475"/>
            <a:ext cx="3970800" cy="3721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Instruction are stored as functions with parameters</a:t>
            </a:r>
            <a:br>
              <a:rPr lang="en-GB"/>
            </a:br>
            <a:r>
              <a:rPr lang="en-GB" sz="1400"/>
              <a:t>Example .svg, .AI (Adobe Illustrator)</a:t>
            </a:r>
            <a:endParaRPr/>
          </a:p>
          <a:p>
            <a:pPr indent="-325755" lvl="0" marL="457200" rtl="0" algn="l">
              <a:spcBef>
                <a:spcPts val="1200"/>
              </a:spcBef>
              <a:spcAft>
                <a:spcPts val="0"/>
              </a:spcAft>
              <a:buSzPct val="100000"/>
              <a:buChar char="-"/>
            </a:pPr>
            <a:r>
              <a:rPr lang="en-GB"/>
              <a:t>Dynamic</a:t>
            </a:r>
            <a:endParaRPr/>
          </a:p>
          <a:p>
            <a:pPr indent="-304165" lvl="1" marL="914400" rtl="0" algn="l">
              <a:spcBef>
                <a:spcPts val="0"/>
              </a:spcBef>
              <a:spcAft>
                <a:spcPts val="0"/>
              </a:spcAft>
              <a:buSzPct val="100000"/>
              <a:buChar char="-"/>
            </a:pPr>
            <a:r>
              <a:rPr lang="en-GB"/>
              <a:t>Properties are editable and interactive</a:t>
            </a:r>
            <a:endParaRPr/>
          </a:p>
          <a:p>
            <a:pPr indent="-325755" lvl="0" marL="457200" rtl="0" algn="l">
              <a:spcBef>
                <a:spcPts val="0"/>
              </a:spcBef>
              <a:spcAft>
                <a:spcPts val="0"/>
              </a:spcAft>
              <a:buSzPct val="100000"/>
              <a:buChar char="-"/>
            </a:pPr>
            <a:r>
              <a:rPr lang="en-GB"/>
              <a:t>Coordinates</a:t>
            </a:r>
            <a:endParaRPr/>
          </a:p>
          <a:p>
            <a:pPr indent="-304165" lvl="1" marL="914400" rtl="0" algn="l">
              <a:spcBef>
                <a:spcPts val="0"/>
              </a:spcBef>
              <a:spcAft>
                <a:spcPts val="0"/>
              </a:spcAft>
              <a:buSzPct val="100000"/>
              <a:buChar char="-"/>
            </a:pPr>
            <a:r>
              <a:rPr lang="en-GB"/>
              <a:t>Full control of the position</a:t>
            </a:r>
            <a:endParaRPr/>
          </a:p>
          <a:p>
            <a:pPr indent="-325755" lvl="0" marL="457200" rtl="0" algn="l">
              <a:spcBef>
                <a:spcPts val="0"/>
              </a:spcBef>
              <a:spcAft>
                <a:spcPts val="0"/>
              </a:spcAft>
              <a:buSzPct val="100000"/>
              <a:buChar char="-"/>
            </a:pPr>
            <a:r>
              <a:rPr lang="en-GB"/>
              <a:t>Scalable</a:t>
            </a:r>
            <a:endParaRPr/>
          </a:p>
          <a:p>
            <a:pPr indent="-304165" lvl="1" marL="914400" rtl="0" algn="l">
              <a:spcBef>
                <a:spcPts val="0"/>
              </a:spcBef>
              <a:spcAft>
                <a:spcPts val="0"/>
              </a:spcAft>
              <a:buSzPct val="100000"/>
              <a:buChar char="-"/>
            </a:pPr>
            <a:r>
              <a:rPr lang="en-GB"/>
              <a:t>Instructions can render at any size at full quality</a:t>
            </a:r>
            <a:endParaRPr/>
          </a:p>
          <a:p>
            <a:pPr indent="-325755" lvl="0" marL="457200" rtl="0" algn="l">
              <a:spcBef>
                <a:spcPts val="0"/>
              </a:spcBef>
              <a:spcAft>
                <a:spcPts val="0"/>
              </a:spcAft>
              <a:buSzPct val="100000"/>
              <a:buChar char="-"/>
            </a:pPr>
            <a:r>
              <a:rPr lang="en-GB"/>
              <a:t>Accessible</a:t>
            </a:r>
            <a:endParaRPr/>
          </a:p>
          <a:p>
            <a:pPr indent="-304165" lvl="1" marL="914400" rtl="0" algn="l">
              <a:spcBef>
                <a:spcPts val="0"/>
              </a:spcBef>
              <a:spcAft>
                <a:spcPts val="0"/>
              </a:spcAft>
              <a:buSzPct val="100000"/>
              <a:buChar char="-"/>
            </a:pPr>
            <a:r>
              <a:rPr lang="en-GB"/>
              <a:t>Can store info for screen readers and searches</a:t>
            </a:r>
            <a:endParaRPr/>
          </a:p>
          <a:p>
            <a:pPr indent="-325755" lvl="0" marL="457200" rtl="0" algn="l">
              <a:spcBef>
                <a:spcPts val="0"/>
              </a:spcBef>
              <a:spcAft>
                <a:spcPts val="0"/>
              </a:spcAft>
              <a:buSzPct val="100000"/>
              <a:buChar char="-"/>
            </a:pPr>
            <a:r>
              <a:rPr lang="en-GB"/>
              <a:t>Lossless Compression</a:t>
            </a:r>
            <a:endParaRPr/>
          </a:p>
          <a:p>
            <a:pPr indent="-304165" lvl="1" marL="914400" rtl="0" algn="l">
              <a:spcBef>
                <a:spcPts val="0"/>
              </a:spcBef>
              <a:spcAft>
                <a:spcPts val="0"/>
              </a:spcAft>
              <a:buSzPct val="100000"/>
              <a:buChar char="-"/>
            </a:pPr>
            <a:r>
              <a:rPr lang="en-GB"/>
              <a:t>Repeated text can be condensed but is limited to 20%-50% size savings</a:t>
            </a:r>
            <a:endParaRPr/>
          </a:p>
        </p:txBody>
      </p:sp>
      <p:pic>
        <p:nvPicPr>
          <p:cNvPr id="88" name="Google Shape;88;p17"/>
          <p:cNvPicPr preferRelativeResize="0"/>
          <p:nvPr/>
        </p:nvPicPr>
        <p:blipFill>
          <a:blip r:embed="rId3">
            <a:alphaModFix/>
          </a:blip>
          <a:stretch>
            <a:fillRect/>
          </a:stretch>
        </p:blipFill>
        <p:spPr>
          <a:xfrm>
            <a:off x="4468400" y="1103400"/>
            <a:ext cx="4603800" cy="2685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Cubic Bezier Curve</a:t>
            </a:r>
            <a:endParaRPr/>
          </a:p>
        </p:txBody>
      </p:sp>
      <p:sp>
        <p:nvSpPr>
          <p:cNvPr id="422" name="Google Shape;422;p62"/>
          <p:cNvSpPr txBox="1"/>
          <p:nvPr>
            <p:ph idx="1" type="body"/>
          </p:nvPr>
        </p:nvSpPr>
        <p:spPr>
          <a:xfrm>
            <a:off x="311700" y="1152475"/>
            <a:ext cx="506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Cubic C</a:t>
            </a:r>
            <a:r>
              <a:rPr lang="en-GB"/>
              <a:t>urve To</a:t>
            </a:r>
            <a:br>
              <a:rPr lang="en-GB"/>
            </a:br>
            <a:r>
              <a:rPr lang="en-GB"/>
              <a:t>	Syntax: </a:t>
            </a:r>
            <a:r>
              <a:rPr b="1" lang="en-GB"/>
              <a:t>C x1 y1 x2 y2 x y</a:t>
            </a:r>
            <a:endParaRPr b="1"/>
          </a:p>
          <a:p>
            <a:pPr indent="0" lvl="0" marL="0" rtl="0" algn="l">
              <a:spcBef>
                <a:spcPts val="1200"/>
              </a:spcBef>
              <a:spcAft>
                <a:spcPts val="0"/>
              </a:spcAft>
              <a:buClr>
                <a:schemeClr val="dk1"/>
              </a:buClr>
              <a:buSzPts val="1100"/>
              <a:buFont typeface="Arial"/>
              <a:buNone/>
            </a:pPr>
            <a:r>
              <a:rPr lang="en-GB"/>
              <a:t>Draw a curve to x y, using two control points</a:t>
            </a:r>
            <a:endParaRPr/>
          </a:p>
          <a:p>
            <a:pPr indent="0" lvl="0" marL="0" rtl="0" algn="l">
              <a:spcBef>
                <a:spcPts val="1200"/>
              </a:spcBef>
              <a:spcAft>
                <a:spcPts val="0"/>
              </a:spcAft>
              <a:buClr>
                <a:schemeClr val="dk1"/>
              </a:buClr>
              <a:buSzPts val="1100"/>
              <a:buFont typeface="Arial"/>
              <a:buNone/>
            </a:pPr>
            <a:r>
              <a:rPr lang="en-GB"/>
              <a:t>Smooth Curve To</a:t>
            </a:r>
            <a:br>
              <a:rPr lang="en-GB"/>
            </a:br>
            <a:r>
              <a:rPr lang="en-GB"/>
              <a:t>	Syntax: </a:t>
            </a:r>
            <a:r>
              <a:rPr b="1" lang="en-GB"/>
              <a:t>S x2 y2 x y</a:t>
            </a:r>
            <a:r>
              <a:rPr lang="en-GB"/>
              <a:t> </a:t>
            </a:r>
            <a:endParaRPr/>
          </a:p>
          <a:p>
            <a:pPr indent="0" lvl="0" marL="0" rtl="0" algn="l">
              <a:spcBef>
                <a:spcPts val="1200"/>
              </a:spcBef>
              <a:spcAft>
                <a:spcPts val="1200"/>
              </a:spcAft>
              <a:buClr>
                <a:schemeClr val="dk1"/>
              </a:buClr>
              <a:buSzPts val="1100"/>
              <a:buFont typeface="Arial"/>
              <a:buNone/>
            </a:pPr>
            <a:r>
              <a:rPr lang="en-GB"/>
              <a:t>A shortcut to infer the first control point by mirroring the last cubic curve.</a:t>
            </a:r>
            <a:endParaRPr/>
          </a:p>
        </p:txBody>
      </p:sp>
      <p:pic>
        <p:nvPicPr>
          <p:cNvPr id="423" name="Google Shape;423;p62"/>
          <p:cNvPicPr preferRelativeResize="0"/>
          <p:nvPr/>
        </p:nvPicPr>
        <p:blipFill>
          <a:blip r:embed="rId3">
            <a:alphaModFix/>
          </a:blip>
          <a:stretch>
            <a:fillRect/>
          </a:stretch>
        </p:blipFill>
        <p:spPr>
          <a:xfrm>
            <a:off x="4130825" y="168350"/>
            <a:ext cx="2278500" cy="1706175"/>
          </a:xfrm>
          <a:prstGeom prst="rect">
            <a:avLst/>
          </a:prstGeom>
          <a:noFill/>
          <a:ln>
            <a:noFill/>
          </a:ln>
        </p:spPr>
      </p:pic>
      <p:pic>
        <p:nvPicPr>
          <p:cNvPr id="424" name="Google Shape;424;p62"/>
          <p:cNvPicPr preferRelativeResize="0"/>
          <p:nvPr/>
        </p:nvPicPr>
        <p:blipFill>
          <a:blip r:embed="rId4">
            <a:alphaModFix/>
          </a:blip>
          <a:stretch>
            <a:fillRect/>
          </a:stretch>
        </p:blipFill>
        <p:spPr>
          <a:xfrm>
            <a:off x="6594850" y="141531"/>
            <a:ext cx="2278500" cy="2054719"/>
          </a:xfrm>
          <a:prstGeom prst="rect">
            <a:avLst/>
          </a:prstGeom>
          <a:noFill/>
          <a:ln>
            <a:noFill/>
          </a:ln>
        </p:spPr>
      </p:pic>
      <p:pic>
        <p:nvPicPr>
          <p:cNvPr id="425" name="Google Shape;425;p62"/>
          <p:cNvPicPr preferRelativeResize="0"/>
          <p:nvPr/>
        </p:nvPicPr>
        <p:blipFill>
          <a:blip r:embed="rId5">
            <a:alphaModFix/>
          </a:blip>
          <a:stretch>
            <a:fillRect/>
          </a:stretch>
        </p:blipFill>
        <p:spPr>
          <a:xfrm>
            <a:off x="6191675" y="2412025"/>
            <a:ext cx="2352300" cy="1980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Procedural Generation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procedural generation</a:t>
            </a:r>
            <a:endParaRPr/>
          </a:p>
        </p:txBody>
      </p:sp>
      <p:sp>
        <p:nvSpPr>
          <p:cNvPr id="436" name="Google Shape;43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It is a method of creating data algorithmically instead of hard-coded values.</a:t>
            </a:r>
            <a:endParaRPr/>
          </a:p>
          <a:p>
            <a:pPr indent="0" lvl="0" marL="0" rtl="0" algn="l">
              <a:spcBef>
                <a:spcPts val="1200"/>
              </a:spcBef>
              <a:spcAft>
                <a:spcPts val="0"/>
              </a:spcAft>
              <a:buNone/>
            </a:pPr>
            <a:r>
              <a:rPr lang="en-GB"/>
              <a:t>A lot of generative content is built by crazy complex AI, but fails anyway. Some of the best generative content is simple.  </a:t>
            </a:r>
            <a:endParaRPr/>
          </a:p>
          <a:p>
            <a:pPr indent="0" lvl="0" marL="0" rtl="0" algn="l">
              <a:spcBef>
                <a:spcPts val="1200"/>
              </a:spcBef>
              <a:spcAft>
                <a:spcPts val="0"/>
              </a:spcAft>
              <a:buNone/>
            </a:pPr>
            <a:r>
              <a:rPr lang="en-GB"/>
              <a:t>In code, generative content boils down to the creative use of </a:t>
            </a:r>
            <a:endParaRPr/>
          </a:p>
          <a:p>
            <a:pPr indent="-342900" lvl="0" marL="457200" rtl="0" algn="l">
              <a:spcBef>
                <a:spcPts val="1200"/>
              </a:spcBef>
              <a:spcAft>
                <a:spcPts val="0"/>
              </a:spcAft>
              <a:buSzPts val="1800"/>
              <a:buChar char="-"/>
            </a:pPr>
            <a:r>
              <a:rPr lang="en-GB"/>
              <a:t>loops</a:t>
            </a:r>
            <a:endParaRPr/>
          </a:p>
          <a:p>
            <a:pPr indent="-342900" lvl="0" marL="457200" rtl="0" algn="l">
              <a:spcBef>
                <a:spcPts val="0"/>
              </a:spcBef>
              <a:spcAft>
                <a:spcPts val="0"/>
              </a:spcAft>
              <a:buSzPts val="1800"/>
              <a:buChar char="-"/>
            </a:pPr>
            <a:r>
              <a:rPr lang="en-GB"/>
              <a:t>parameters</a:t>
            </a:r>
            <a:endParaRPr/>
          </a:p>
          <a:p>
            <a:pPr indent="-342900" lvl="0" marL="457200" rtl="0" algn="l">
              <a:spcBef>
                <a:spcPts val="0"/>
              </a:spcBef>
              <a:spcAft>
                <a:spcPts val="0"/>
              </a:spcAft>
              <a:buSzPts val="1800"/>
              <a:buChar char="-"/>
            </a:pPr>
            <a:r>
              <a:rPr lang="en-GB"/>
              <a:t>number generation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Use of generated data</a:t>
            </a:r>
            <a:endParaRPr/>
          </a:p>
        </p:txBody>
      </p:sp>
      <p:sp>
        <p:nvSpPr>
          <p:cNvPr id="442" name="Google Shape;442;p65"/>
          <p:cNvSpPr txBox="1"/>
          <p:nvPr>
            <p:ph idx="1" type="body"/>
          </p:nvPr>
        </p:nvSpPr>
        <p:spPr>
          <a:xfrm>
            <a:off x="311700" y="1152475"/>
            <a:ext cx="475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can travel through color space</a:t>
            </a:r>
            <a:endParaRPr/>
          </a:p>
          <a:p>
            <a:pPr indent="-342900" lvl="0" marL="457200" rtl="0" algn="l">
              <a:spcBef>
                <a:spcPts val="1200"/>
              </a:spcBef>
              <a:spcAft>
                <a:spcPts val="0"/>
              </a:spcAft>
              <a:buSzPts val="1800"/>
              <a:buChar char="-"/>
            </a:pPr>
            <a:r>
              <a:rPr lang="en-GB"/>
              <a:t>Link time to color</a:t>
            </a:r>
            <a:endParaRPr/>
          </a:p>
          <a:p>
            <a:pPr indent="-317500" lvl="1" marL="914400" rtl="0" algn="l">
              <a:spcBef>
                <a:spcPts val="0"/>
              </a:spcBef>
              <a:spcAft>
                <a:spcPts val="0"/>
              </a:spcAft>
              <a:buSzPts val="1400"/>
              <a:buChar char="-"/>
            </a:pPr>
            <a:r>
              <a:rPr lang="en-GB"/>
              <a:t>a color stepped color function</a:t>
            </a:r>
            <a:endParaRPr/>
          </a:p>
          <a:p>
            <a:pPr indent="-317500" lvl="1" marL="914400" rtl="0" algn="l">
              <a:spcBef>
                <a:spcPts val="0"/>
              </a:spcBef>
              <a:spcAft>
                <a:spcPts val="0"/>
              </a:spcAft>
              <a:buSzPts val="1400"/>
              <a:buChar char="-"/>
            </a:pPr>
            <a:r>
              <a:rPr lang="en-GB"/>
              <a:t>an array of results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Link to special object properties</a:t>
            </a:r>
            <a:endParaRPr/>
          </a:p>
          <a:p>
            <a:pPr indent="-342900" lvl="0" marL="457200" rtl="0" algn="l">
              <a:spcBef>
                <a:spcPts val="1200"/>
              </a:spcBef>
              <a:spcAft>
                <a:spcPts val="0"/>
              </a:spcAft>
              <a:buSzPts val="1800"/>
              <a:buChar char="-"/>
            </a:pPr>
            <a:r>
              <a:rPr lang="en-GB"/>
              <a:t>Link time to text path `stroke-dashoffet`</a:t>
            </a:r>
            <a:endParaRPr/>
          </a:p>
        </p:txBody>
      </p:sp>
      <p:pic>
        <p:nvPicPr>
          <p:cNvPr id="443" name="Google Shape;443;p65"/>
          <p:cNvPicPr preferRelativeResize="0"/>
          <p:nvPr/>
        </p:nvPicPr>
        <p:blipFill>
          <a:blip r:embed="rId3">
            <a:alphaModFix/>
          </a:blip>
          <a:stretch>
            <a:fillRect/>
          </a:stretch>
        </p:blipFill>
        <p:spPr>
          <a:xfrm>
            <a:off x="5665175" y="346700"/>
            <a:ext cx="2544292" cy="1908225"/>
          </a:xfrm>
          <a:prstGeom prst="rect">
            <a:avLst/>
          </a:prstGeom>
          <a:noFill/>
          <a:ln>
            <a:noFill/>
          </a:ln>
        </p:spPr>
      </p:pic>
      <p:pic>
        <p:nvPicPr>
          <p:cNvPr id="444" name="Google Shape;444;p65"/>
          <p:cNvPicPr preferRelativeResize="0"/>
          <p:nvPr/>
        </p:nvPicPr>
        <p:blipFill>
          <a:blip r:embed="rId4">
            <a:alphaModFix/>
          </a:blip>
          <a:stretch>
            <a:fillRect/>
          </a:stretch>
        </p:blipFill>
        <p:spPr>
          <a:xfrm>
            <a:off x="5367880" y="2790175"/>
            <a:ext cx="3138882" cy="177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Procedural Methods</a:t>
            </a:r>
            <a:endParaRPr/>
          </a:p>
        </p:txBody>
      </p:sp>
      <p:sp>
        <p:nvSpPr>
          <p:cNvPr id="450" name="Google Shape;450;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a:t>Tile-based</a:t>
            </a:r>
            <a:r>
              <a:rPr lang="en-GB"/>
              <a:t> - uses premade objects, “tiles” that are stitched together using rules.</a:t>
            </a:r>
            <a:endParaRPr b="1"/>
          </a:p>
          <a:p>
            <a:pPr indent="-342900" lvl="0" marL="457200" rtl="0" algn="l">
              <a:spcBef>
                <a:spcPts val="0"/>
              </a:spcBef>
              <a:spcAft>
                <a:spcPts val="0"/>
              </a:spcAft>
              <a:buSzPts val="1800"/>
              <a:buChar char="-"/>
            </a:pPr>
            <a:r>
              <a:rPr b="1" lang="en-GB"/>
              <a:t>Parametric methods</a:t>
            </a:r>
            <a:r>
              <a:rPr lang="en-GB"/>
              <a:t> - use parameters to produce more complex results. Often that result space can be travelled through as animation. </a:t>
            </a:r>
            <a:endParaRPr b="1"/>
          </a:p>
          <a:p>
            <a:pPr indent="-342900" lvl="0" marL="457200" rtl="0" algn="l">
              <a:spcBef>
                <a:spcPts val="0"/>
              </a:spcBef>
              <a:spcAft>
                <a:spcPts val="0"/>
              </a:spcAft>
              <a:buSzPts val="1800"/>
              <a:buChar char="-"/>
            </a:pPr>
            <a:r>
              <a:rPr b="1" lang="en-GB"/>
              <a:t>Distribution</a:t>
            </a:r>
            <a:r>
              <a:rPr b="1" lang="en-GB"/>
              <a:t> </a:t>
            </a:r>
            <a:r>
              <a:rPr lang="en-GB"/>
              <a:t>- rules to generate over a space with a set of rules. </a:t>
            </a:r>
            <a:endParaRPr/>
          </a:p>
          <a:p>
            <a:pPr indent="-342900" lvl="0" marL="457200" rtl="0" algn="l">
              <a:spcBef>
                <a:spcPts val="0"/>
              </a:spcBef>
              <a:spcAft>
                <a:spcPts val="0"/>
              </a:spcAft>
              <a:buSzPts val="1800"/>
              <a:buChar char="-"/>
            </a:pPr>
            <a:r>
              <a:rPr b="1" lang="en-GB"/>
              <a:t>Grammars</a:t>
            </a:r>
            <a:r>
              <a:rPr lang="en-GB"/>
              <a:t> - recursively generate a string and use each character to represent a “rule” for generation. </a:t>
            </a:r>
            <a:endParaRPr/>
          </a:p>
          <a:p>
            <a:pPr indent="0" lvl="0" marL="0" rtl="0" algn="l">
              <a:spcBef>
                <a:spcPts val="1200"/>
              </a:spcBef>
              <a:spcAft>
                <a:spcPts val="0"/>
              </a:spcAft>
              <a:buNone/>
            </a:pPr>
            <a:r>
              <a:rPr lang="en-GB"/>
              <a:t>Also, but not covered.</a:t>
            </a:r>
            <a:endParaRPr/>
          </a:p>
          <a:p>
            <a:pPr indent="-304800" lvl="0" marL="457200" rtl="0" algn="l">
              <a:spcBef>
                <a:spcPts val="1200"/>
              </a:spcBef>
              <a:spcAft>
                <a:spcPts val="0"/>
              </a:spcAft>
              <a:buSzPts val="1200"/>
              <a:buChar char="-"/>
            </a:pPr>
            <a:r>
              <a:rPr b="1" lang="en-GB" sz="1200"/>
              <a:t>Interpretive </a:t>
            </a:r>
            <a:r>
              <a:rPr lang="en-GB" sz="1200"/>
              <a:t>- process incoming input with a function to produce complex results. Often uses user inputs.</a:t>
            </a:r>
            <a:endParaRPr sz="1200"/>
          </a:p>
          <a:p>
            <a:pPr indent="-304800" lvl="0" marL="457200" rtl="0" algn="l">
              <a:spcBef>
                <a:spcPts val="0"/>
              </a:spcBef>
              <a:spcAft>
                <a:spcPts val="0"/>
              </a:spcAft>
              <a:buSzPts val="1200"/>
              <a:buChar char="-"/>
            </a:pPr>
            <a:r>
              <a:rPr b="1" lang="en-GB" sz="1200"/>
              <a:t>Simulations </a:t>
            </a:r>
            <a:r>
              <a:rPr lang="en-GB" sz="1200"/>
              <a:t>- create a set of forces to act on a premade object or incoming inputs. </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7"/>
          <p:cNvSpPr txBox="1"/>
          <p:nvPr>
            <p:ph type="ctrTitle"/>
          </p:nvPr>
        </p:nvSpPr>
        <p:spPr>
          <a:xfrm>
            <a:off x="311708" y="1770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Generating Waves</a:t>
            </a:r>
            <a:endParaRPr/>
          </a:p>
        </p:txBody>
      </p:sp>
      <p:sp>
        <p:nvSpPr>
          <p:cNvPr id="456" name="Google Shape;456;p67"/>
          <p:cNvSpPr txBox="1"/>
          <p:nvPr>
            <p:ph idx="1" type="subTitle"/>
          </p:nvPr>
        </p:nvSpPr>
        <p:spPr>
          <a:xfrm>
            <a:off x="311700" y="38602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A parametric method</a:t>
            </a:r>
            <a:endParaRPr/>
          </a:p>
        </p:txBody>
      </p:sp>
      <p:pic>
        <p:nvPicPr>
          <p:cNvPr id="457" name="Google Shape;457;p67"/>
          <p:cNvPicPr preferRelativeResize="0"/>
          <p:nvPr/>
        </p:nvPicPr>
        <p:blipFill>
          <a:blip r:embed="rId3">
            <a:alphaModFix/>
          </a:blip>
          <a:stretch>
            <a:fillRect/>
          </a:stretch>
        </p:blipFill>
        <p:spPr>
          <a:xfrm>
            <a:off x="165100" y="516525"/>
            <a:ext cx="4562350" cy="2094050"/>
          </a:xfrm>
          <a:prstGeom prst="rect">
            <a:avLst/>
          </a:prstGeom>
          <a:noFill/>
          <a:ln>
            <a:noFill/>
          </a:ln>
        </p:spPr>
      </p:pic>
      <p:pic>
        <p:nvPicPr>
          <p:cNvPr id="458" name="Google Shape;458;p67"/>
          <p:cNvPicPr preferRelativeResize="0"/>
          <p:nvPr/>
        </p:nvPicPr>
        <p:blipFill>
          <a:blip r:embed="rId4">
            <a:alphaModFix/>
          </a:blip>
          <a:stretch>
            <a:fillRect/>
          </a:stretch>
        </p:blipFill>
        <p:spPr>
          <a:xfrm>
            <a:off x="5005411" y="516525"/>
            <a:ext cx="3826888" cy="20940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Interpolation vs Generation</a:t>
            </a:r>
            <a:endParaRPr/>
          </a:p>
        </p:txBody>
      </p:sp>
      <p:sp>
        <p:nvSpPr>
          <p:cNvPr id="464" name="Google Shape;464;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Interpolation</a:t>
            </a:r>
            <a:r>
              <a:rPr lang="en-GB"/>
              <a:t> is estimating a value between known values</a:t>
            </a:r>
            <a:endParaRPr/>
          </a:p>
          <a:p>
            <a:pPr indent="-342900" lvl="0" marL="457200" rtl="0" algn="l">
              <a:spcBef>
                <a:spcPts val="1200"/>
              </a:spcBef>
              <a:spcAft>
                <a:spcPts val="0"/>
              </a:spcAft>
              <a:buSzPts val="1800"/>
              <a:buChar char="-"/>
            </a:pPr>
            <a:r>
              <a:rPr lang="en-GB"/>
              <a:t>e</a:t>
            </a:r>
            <a:r>
              <a:rPr lang="en-GB"/>
              <a:t>x: SVG paths or a lerp is an interpolation, but this won’t work for new points.</a:t>
            </a:r>
            <a:endParaRPr/>
          </a:p>
          <a:p>
            <a:pPr indent="0" lvl="0" marL="0" rtl="0" algn="l">
              <a:spcBef>
                <a:spcPts val="1200"/>
              </a:spcBef>
              <a:spcAft>
                <a:spcPts val="0"/>
              </a:spcAft>
              <a:buNone/>
            </a:pPr>
            <a:r>
              <a:rPr lang="en-GB"/>
              <a:t>Generation is estimating a value beyond what has been observed.</a:t>
            </a:r>
            <a:endParaRPr/>
          </a:p>
          <a:p>
            <a:pPr indent="-342900" lvl="0" marL="457200" rtl="0" algn="l">
              <a:spcBef>
                <a:spcPts val="1200"/>
              </a:spcBef>
              <a:spcAft>
                <a:spcPts val="0"/>
              </a:spcAft>
              <a:buSzPts val="1800"/>
              <a:buChar char="-"/>
            </a:pPr>
            <a:r>
              <a:rPr lang="en-GB"/>
              <a:t>e</a:t>
            </a:r>
            <a:r>
              <a:rPr lang="en-GB"/>
              <a:t>x: predicting the next point on a </a:t>
            </a:r>
            <a:r>
              <a:rPr b="1" lang="en-GB"/>
              <a:t>graph</a:t>
            </a:r>
            <a:endParaRPr b="1"/>
          </a:p>
          <a:p>
            <a:pPr indent="0" lvl="0" marL="0" rtl="0" algn="l">
              <a:spcBef>
                <a:spcPts val="1200"/>
              </a:spcBef>
              <a:spcAft>
                <a:spcPts val="0"/>
              </a:spcAft>
              <a:buNone/>
            </a:pPr>
            <a:r>
              <a:rPr lang="en-GB"/>
              <a:t>Lets get generating.</a:t>
            </a:r>
            <a:endParaRPr/>
          </a:p>
          <a:p>
            <a:pPr indent="0" lvl="0" marL="0" rtl="0" algn="l">
              <a:spcBef>
                <a:spcPts val="1200"/>
              </a:spcBef>
              <a:spcAft>
                <a:spcPts val="1200"/>
              </a:spcAft>
              <a:buNone/>
            </a:pPr>
            <a:r>
              <a:t/>
            </a:r>
            <a:endParaRPr/>
          </a:p>
        </p:txBody>
      </p:sp>
      <p:pic>
        <p:nvPicPr>
          <p:cNvPr id="465" name="Google Shape;465;p68"/>
          <p:cNvPicPr preferRelativeResize="0"/>
          <p:nvPr/>
        </p:nvPicPr>
        <p:blipFill>
          <a:blip r:embed="rId4">
            <a:alphaModFix/>
          </a:blip>
          <a:stretch>
            <a:fillRect/>
          </a:stretch>
        </p:blipFill>
        <p:spPr>
          <a:xfrm>
            <a:off x="311700" y="3482625"/>
            <a:ext cx="3601899" cy="1514350"/>
          </a:xfrm>
          <a:prstGeom prst="rect">
            <a:avLst/>
          </a:prstGeom>
          <a:noFill/>
          <a:ln>
            <a:noFill/>
          </a:ln>
        </p:spPr>
      </p:pic>
      <p:pic>
        <p:nvPicPr>
          <p:cNvPr id="466" name="Google Shape;466;p68"/>
          <p:cNvPicPr preferRelativeResize="0"/>
          <p:nvPr/>
        </p:nvPicPr>
        <p:blipFill>
          <a:blip r:embed="rId5">
            <a:alphaModFix/>
          </a:blip>
          <a:stretch>
            <a:fillRect/>
          </a:stretch>
        </p:blipFill>
        <p:spPr>
          <a:xfrm>
            <a:off x="4745500" y="3362050"/>
            <a:ext cx="3009273" cy="1557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69"/>
          <p:cNvPicPr preferRelativeResize="0"/>
          <p:nvPr/>
        </p:nvPicPr>
        <p:blipFill>
          <a:blip r:embed="rId3">
            <a:alphaModFix/>
          </a:blip>
          <a:stretch>
            <a:fillRect/>
          </a:stretch>
        </p:blipFill>
        <p:spPr>
          <a:xfrm>
            <a:off x="5926473" y="97726"/>
            <a:ext cx="3266374" cy="3643600"/>
          </a:xfrm>
          <a:prstGeom prst="rect">
            <a:avLst/>
          </a:prstGeom>
          <a:noFill/>
          <a:ln>
            <a:noFill/>
          </a:ln>
        </p:spPr>
      </p:pic>
      <p:sp>
        <p:nvSpPr>
          <p:cNvPr id="472" name="Google Shape;472;p69"/>
          <p:cNvSpPr txBox="1"/>
          <p:nvPr>
            <p:ph type="title"/>
          </p:nvPr>
        </p:nvSpPr>
        <p:spPr>
          <a:xfrm>
            <a:off x="-895875" y="223460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Color Models &amp;</a:t>
            </a:r>
            <a:br>
              <a:rPr lang="en-GB"/>
            </a:br>
            <a:r>
              <a:rPr lang="en-GB"/>
              <a:t>Color </a:t>
            </a:r>
            <a:r>
              <a:rPr lang="en-GB"/>
              <a:t>Interpolation</a:t>
            </a:r>
            <a:endParaRPr/>
          </a:p>
        </p:txBody>
      </p:sp>
      <p:pic>
        <p:nvPicPr>
          <p:cNvPr id="473" name="Google Shape;473;p69"/>
          <p:cNvPicPr preferRelativeResize="0"/>
          <p:nvPr/>
        </p:nvPicPr>
        <p:blipFill>
          <a:blip r:embed="rId4">
            <a:alphaModFix/>
          </a:blip>
          <a:stretch>
            <a:fillRect/>
          </a:stretch>
        </p:blipFill>
        <p:spPr>
          <a:xfrm>
            <a:off x="437325" y="244275"/>
            <a:ext cx="2473374" cy="1855051"/>
          </a:xfrm>
          <a:prstGeom prst="rect">
            <a:avLst/>
          </a:prstGeom>
          <a:noFill/>
          <a:ln>
            <a:noFill/>
          </a:ln>
        </p:spPr>
      </p:pic>
      <p:pic>
        <p:nvPicPr>
          <p:cNvPr id="474" name="Google Shape;474;p69"/>
          <p:cNvPicPr preferRelativeResize="0"/>
          <p:nvPr/>
        </p:nvPicPr>
        <p:blipFill>
          <a:blip r:embed="rId5">
            <a:alphaModFix/>
          </a:blip>
          <a:stretch>
            <a:fillRect/>
          </a:stretch>
        </p:blipFill>
        <p:spPr>
          <a:xfrm>
            <a:off x="2910700" y="2950774"/>
            <a:ext cx="2867773" cy="2150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RGB, Red Green Blue</a:t>
            </a:r>
            <a:endParaRPr/>
          </a:p>
        </p:txBody>
      </p:sp>
      <p:sp>
        <p:nvSpPr>
          <p:cNvPr id="480" name="Google Shape;480;p70"/>
          <p:cNvSpPr txBox="1"/>
          <p:nvPr>
            <p:ph idx="1" type="body"/>
          </p:nvPr>
        </p:nvSpPr>
        <p:spPr>
          <a:xfrm>
            <a:off x="311700" y="1152475"/>
            <a:ext cx="3960300" cy="3803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Same Format as a pixel on a monitor*</a:t>
            </a:r>
            <a:endParaRPr/>
          </a:p>
          <a:p>
            <a:pPr indent="-342900" lvl="0" marL="457200" rtl="0" algn="l">
              <a:spcBef>
                <a:spcPts val="1200"/>
              </a:spcBef>
              <a:spcAft>
                <a:spcPts val="0"/>
              </a:spcAft>
              <a:buSzPts val="1800"/>
              <a:buChar char="-"/>
            </a:pPr>
            <a:r>
              <a:rPr lang="en-GB"/>
              <a:t>Red </a:t>
            </a:r>
            <a:endParaRPr/>
          </a:p>
          <a:p>
            <a:pPr indent="-342900" lvl="0" marL="457200" rtl="0" algn="l">
              <a:spcBef>
                <a:spcPts val="0"/>
              </a:spcBef>
              <a:spcAft>
                <a:spcPts val="0"/>
              </a:spcAft>
              <a:buSzPts val="1800"/>
              <a:buChar char="-"/>
            </a:pPr>
            <a:r>
              <a:rPr lang="en-GB"/>
              <a:t>Green </a:t>
            </a:r>
            <a:endParaRPr/>
          </a:p>
          <a:p>
            <a:pPr indent="-342900" lvl="0" marL="457200" rtl="0" algn="l">
              <a:spcBef>
                <a:spcPts val="0"/>
              </a:spcBef>
              <a:spcAft>
                <a:spcPts val="0"/>
              </a:spcAft>
              <a:buSzPts val="1800"/>
              <a:buChar char="-"/>
            </a:pPr>
            <a:r>
              <a:rPr lang="en-GB"/>
              <a:t>Blue</a:t>
            </a:r>
            <a:endParaRPr/>
          </a:p>
          <a:p>
            <a:pPr indent="0" lvl="0" marL="0" rtl="0" algn="l">
              <a:spcBef>
                <a:spcPts val="1200"/>
              </a:spcBef>
              <a:spcAft>
                <a:spcPts val="0"/>
              </a:spcAft>
              <a:buNone/>
            </a:pPr>
            <a:r>
              <a:rPr lang="en-GB"/>
              <a:t>Control over our color is difficult.</a:t>
            </a:r>
            <a:endParaRPr/>
          </a:p>
          <a:p>
            <a:pPr indent="-342900" lvl="0" marL="457200" rtl="0" algn="l">
              <a:spcBef>
                <a:spcPts val="1200"/>
              </a:spcBef>
              <a:spcAft>
                <a:spcPts val="0"/>
              </a:spcAft>
              <a:buSzPts val="1800"/>
              <a:buChar char="-"/>
            </a:pPr>
            <a:r>
              <a:rPr lang="en-GB"/>
              <a:t>Lerping between color changes darkness / lightness.</a:t>
            </a:r>
            <a:endParaRPr/>
          </a:p>
          <a:p>
            <a:pPr indent="-342900" lvl="0" marL="457200" rtl="0" algn="l">
              <a:spcBef>
                <a:spcPts val="0"/>
              </a:spcBef>
              <a:spcAft>
                <a:spcPts val="0"/>
              </a:spcAft>
              <a:buSzPts val="1800"/>
              <a:buChar char="-"/>
            </a:pPr>
            <a:r>
              <a:rPr lang="en-GB"/>
              <a:t>Often need to keep 3 values in sync.</a:t>
            </a:r>
            <a:endParaRPr/>
          </a:p>
          <a:p>
            <a:pPr indent="0" lvl="0" marL="0" rtl="0" algn="l">
              <a:spcBef>
                <a:spcPts val="1200"/>
              </a:spcBef>
              <a:spcAft>
                <a:spcPts val="1200"/>
              </a:spcAft>
              <a:buNone/>
            </a:pPr>
            <a:r>
              <a:t/>
            </a:r>
            <a:endParaRPr/>
          </a:p>
        </p:txBody>
      </p:sp>
      <p:pic>
        <p:nvPicPr>
          <p:cNvPr id="481" name="Google Shape;481;p70"/>
          <p:cNvPicPr preferRelativeResize="0"/>
          <p:nvPr/>
        </p:nvPicPr>
        <p:blipFill>
          <a:blip r:embed="rId3">
            <a:alphaModFix/>
          </a:blip>
          <a:stretch>
            <a:fillRect/>
          </a:stretch>
        </p:blipFill>
        <p:spPr>
          <a:xfrm>
            <a:off x="4311400" y="93900"/>
            <a:ext cx="4399824" cy="3299900"/>
          </a:xfrm>
          <a:prstGeom prst="rect">
            <a:avLst/>
          </a:prstGeom>
          <a:noFill/>
          <a:ln>
            <a:noFill/>
          </a:ln>
        </p:spPr>
      </p:pic>
      <p:pic>
        <p:nvPicPr>
          <p:cNvPr id="482" name="Google Shape;482;p70"/>
          <p:cNvPicPr preferRelativeResize="0"/>
          <p:nvPr/>
        </p:nvPicPr>
        <p:blipFill>
          <a:blip r:embed="rId4">
            <a:alphaModFix/>
          </a:blip>
          <a:stretch>
            <a:fillRect/>
          </a:stretch>
        </p:blipFill>
        <p:spPr>
          <a:xfrm>
            <a:off x="4311400" y="3781287"/>
            <a:ext cx="4399824" cy="381488"/>
          </a:xfrm>
          <a:prstGeom prst="rect">
            <a:avLst/>
          </a:prstGeom>
          <a:noFill/>
          <a:ln>
            <a:noFill/>
          </a:ln>
        </p:spPr>
      </p:pic>
      <p:sp>
        <p:nvSpPr>
          <p:cNvPr id="483" name="Google Shape;483;p70"/>
          <p:cNvSpPr txBox="1"/>
          <p:nvPr/>
        </p:nvSpPr>
        <p:spPr>
          <a:xfrm>
            <a:off x="4705263" y="3437125"/>
            <a:ext cx="38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Interpolating RGB</a:t>
            </a:r>
            <a:endParaRPr/>
          </a:p>
        </p:txBody>
      </p:sp>
      <p:sp>
        <p:nvSpPr>
          <p:cNvPr id="484" name="Google Shape;484;p70"/>
          <p:cNvSpPr txBox="1"/>
          <p:nvPr/>
        </p:nvSpPr>
        <p:spPr>
          <a:xfrm>
            <a:off x="311700" y="4494175"/>
            <a:ext cx="8698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chemeClr val="dk2"/>
                </a:solidFill>
              </a:rPr>
              <a:t>* technically, sRGB curves values instead of</a:t>
            </a:r>
            <a:r>
              <a:rPr lang="en-GB" sz="1800">
                <a:solidFill>
                  <a:schemeClr val="dk2"/>
                </a:solidFill>
              </a:rPr>
              <a:t> the</a:t>
            </a:r>
            <a:r>
              <a:rPr lang="en-GB" sz="1800">
                <a:solidFill>
                  <a:schemeClr val="dk2"/>
                </a:solidFill>
              </a:rPr>
              <a:t> raw electronic values.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HSV, Hue Saturation Value</a:t>
            </a:r>
            <a:endParaRPr/>
          </a:p>
        </p:txBody>
      </p:sp>
      <p:sp>
        <p:nvSpPr>
          <p:cNvPr id="490" name="Google Shape;490;p71"/>
          <p:cNvSpPr txBox="1"/>
          <p:nvPr>
            <p:ph idx="1" type="body"/>
          </p:nvPr>
        </p:nvSpPr>
        <p:spPr>
          <a:xfrm>
            <a:off x="311700" y="1166425"/>
            <a:ext cx="3869400" cy="374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Based on artist color mixing.</a:t>
            </a:r>
            <a:endParaRPr/>
          </a:p>
          <a:p>
            <a:pPr indent="-342900" lvl="0" marL="457200" rtl="0" algn="l">
              <a:spcBef>
                <a:spcPts val="1200"/>
              </a:spcBef>
              <a:spcAft>
                <a:spcPts val="0"/>
              </a:spcAft>
              <a:buSzPts val="1800"/>
              <a:buChar char="-"/>
            </a:pPr>
            <a:r>
              <a:rPr lang="en-GB"/>
              <a:t>Hue: color</a:t>
            </a:r>
            <a:endParaRPr/>
          </a:p>
          <a:p>
            <a:pPr indent="-342900" lvl="0" marL="457200" rtl="0" algn="l">
              <a:spcBef>
                <a:spcPts val="0"/>
              </a:spcBef>
              <a:spcAft>
                <a:spcPts val="0"/>
              </a:spcAft>
              <a:buSzPts val="1800"/>
              <a:buChar char="-"/>
            </a:pPr>
            <a:r>
              <a:rPr lang="en-GB"/>
              <a:t>Saturation: Lighten</a:t>
            </a:r>
            <a:endParaRPr/>
          </a:p>
          <a:p>
            <a:pPr indent="-342900" lvl="0" marL="457200" rtl="0" algn="l">
              <a:spcBef>
                <a:spcPts val="0"/>
              </a:spcBef>
              <a:spcAft>
                <a:spcPts val="0"/>
              </a:spcAft>
              <a:buSzPts val="1800"/>
              <a:buChar char="-"/>
            </a:pPr>
            <a:r>
              <a:rPr lang="en-GB"/>
              <a:t>Value (Brightness): Darken</a:t>
            </a:r>
            <a:endParaRPr/>
          </a:p>
          <a:p>
            <a:pPr indent="0" lvl="0" marL="0" rtl="0" algn="l">
              <a:spcBef>
                <a:spcPts val="1200"/>
              </a:spcBef>
              <a:spcAft>
                <a:spcPts val="0"/>
              </a:spcAft>
              <a:buNone/>
            </a:pPr>
            <a:r>
              <a:rPr lang="en-GB"/>
              <a:t>A big improvement in control. </a:t>
            </a:r>
            <a:endParaRPr/>
          </a:p>
          <a:p>
            <a:pPr indent="-342900" lvl="0" marL="457200" rtl="0" algn="l">
              <a:spcBef>
                <a:spcPts val="1200"/>
              </a:spcBef>
              <a:spcAft>
                <a:spcPts val="0"/>
              </a:spcAft>
              <a:buSzPts val="1800"/>
              <a:buChar char="-"/>
            </a:pPr>
            <a:r>
              <a:rPr lang="en-GB"/>
              <a:t>Can control color, dark, and light </a:t>
            </a:r>
            <a:r>
              <a:rPr lang="en-GB"/>
              <a:t>separately</a:t>
            </a:r>
            <a:r>
              <a:rPr lang="en-GB"/>
              <a:t>.</a:t>
            </a:r>
            <a:endParaRPr/>
          </a:p>
          <a:p>
            <a:pPr indent="-342900" lvl="0" marL="457200" rtl="0" algn="l">
              <a:spcBef>
                <a:spcPts val="0"/>
              </a:spcBef>
              <a:spcAft>
                <a:spcPts val="0"/>
              </a:spcAft>
              <a:buSzPts val="1800"/>
              <a:buChar char="-"/>
            </a:pPr>
            <a:r>
              <a:rPr lang="en-GB"/>
              <a:t>Not every step is perceivably different.</a:t>
            </a:r>
            <a:endParaRPr/>
          </a:p>
        </p:txBody>
      </p:sp>
      <p:pic>
        <p:nvPicPr>
          <p:cNvPr id="491" name="Google Shape;491;p71"/>
          <p:cNvPicPr preferRelativeResize="0"/>
          <p:nvPr/>
        </p:nvPicPr>
        <p:blipFill>
          <a:blip r:embed="rId3">
            <a:alphaModFix/>
          </a:blip>
          <a:stretch>
            <a:fillRect/>
          </a:stretch>
        </p:blipFill>
        <p:spPr>
          <a:xfrm>
            <a:off x="4256675" y="482375"/>
            <a:ext cx="4715223" cy="3536452"/>
          </a:xfrm>
          <a:prstGeom prst="rect">
            <a:avLst/>
          </a:prstGeom>
          <a:noFill/>
          <a:ln>
            <a:noFill/>
          </a:ln>
        </p:spPr>
      </p:pic>
      <p:sp>
        <p:nvSpPr>
          <p:cNvPr id="492" name="Google Shape;492;p71"/>
          <p:cNvSpPr txBox="1"/>
          <p:nvPr/>
        </p:nvSpPr>
        <p:spPr>
          <a:xfrm>
            <a:off x="4705263" y="3779175"/>
            <a:ext cx="38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Interpolating</a:t>
            </a:r>
            <a:r>
              <a:rPr lang="en-GB"/>
              <a:t> Hue</a:t>
            </a:r>
            <a:endParaRPr/>
          </a:p>
        </p:txBody>
      </p:sp>
      <p:pic>
        <p:nvPicPr>
          <p:cNvPr id="493" name="Google Shape;493;p71"/>
          <p:cNvPicPr preferRelativeResize="0"/>
          <p:nvPr/>
        </p:nvPicPr>
        <p:blipFill>
          <a:blip r:embed="rId4">
            <a:alphaModFix/>
          </a:blip>
          <a:stretch>
            <a:fillRect/>
          </a:stretch>
        </p:blipFill>
        <p:spPr>
          <a:xfrm>
            <a:off x="4459750" y="4217025"/>
            <a:ext cx="4309149" cy="365800"/>
          </a:xfrm>
          <a:prstGeom prst="rect">
            <a:avLst/>
          </a:prstGeom>
          <a:noFill/>
          <a:ln>
            <a:noFill/>
          </a:ln>
        </p:spPr>
      </p:pic>
      <p:pic>
        <p:nvPicPr>
          <p:cNvPr id="494" name="Google Shape;494;p71"/>
          <p:cNvPicPr preferRelativeResize="0"/>
          <p:nvPr/>
        </p:nvPicPr>
        <p:blipFill>
          <a:blip r:embed="rId5">
            <a:alphaModFix/>
          </a:blip>
          <a:stretch>
            <a:fillRect/>
          </a:stretch>
        </p:blipFill>
        <p:spPr>
          <a:xfrm>
            <a:off x="4459750" y="4620473"/>
            <a:ext cx="4309150" cy="4047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HTML, CSS - Block Model </a:t>
            </a:r>
            <a:endParaRPr/>
          </a:p>
        </p:txBody>
      </p:sp>
      <p:sp>
        <p:nvSpPr>
          <p:cNvPr id="94" name="Google Shape;94;p18"/>
          <p:cNvSpPr txBox="1"/>
          <p:nvPr>
            <p:ph idx="1" type="body"/>
          </p:nvPr>
        </p:nvSpPr>
        <p:spPr>
          <a:xfrm>
            <a:off x="311700" y="1076000"/>
            <a:ext cx="4940400" cy="3698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GB"/>
              <a:t>Instructions are stored as an object with properties. </a:t>
            </a:r>
            <a:endParaRPr/>
          </a:p>
          <a:p>
            <a:pPr indent="-325755" lvl="0" marL="457200" rtl="0" algn="l">
              <a:spcBef>
                <a:spcPts val="1200"/>
              </a:spcBef>
              <a:spcAft>
                <a:spcPts val="0"/>
              </a:spcAft>
              <a:buSzPct val="100000"/>
              <a:buChar char="-"/>
            </a:pPr>
            <a:r>
              <a:rPr lang="en-GB"/>
              <a:t>Dynamic</a:t>
            </a:r>
            <a:endParaRPr/>
          </a:p>
          <a:p>
            <a:pPr indent="-304165" lvl="1" marL="914400" rtl="0" algn="l">
              <a:spcBef>
                <a:spcPts val="0"/>
              </a:spcBef>
              <a:spcAft>
                <a:spcPts val="0"/>
              </a:spcAft>
              <a:buSzPct val="100000"/>
              <a:buChar char="-"/>
            </a:pPr>
            <a:r>
              <a:rPr lang="en-GB"/>
              <a:t>Properties are editable and interactive</a:t>
            </a:r>
            <a:endParaRPr/>
          </a:p>
          <a:p>
            <a:pPr indent="-325755" lvl="0" marL="457200" rtl="0" algn="l">
              <a:spcBef>
                <a:spcPts val="0"/>
              </a:spcBef>
              <a:spcAft>
                <a:spcPts val="0"/>
              </a:spcAft>
              <a:buSzPct val="100000"/>
              <a:buChar char="-"/>
            </a:pPr>
            <a:r>
              <a:rPr lang="en-GB"/>
              <a:t>Relative Positions</a:t>
            </a:r>
            <a:endParaRPr/>
          </a:p>
          <a:p>
            <a:pPr indent="-304165" lvl="1" marL="914400" rtl="0" algn="l">
              <a:spcBef>
                <a:spcPts val="0"/>
              </a:spcBef>
              <a:spcAft>
                <a:spcPts val="0"/>
              </a:spcAft>
              <a:buSzPct val="100000"/>
              <a:buChar char="-"/>
            </a:pPr>
            <a:r>
              <a:rPr lang="en-GB"/>
              <a:t>Changes in the layout will shift elements easily.</a:t>
            </a:r>
            <a:endParaRPr/>
          </a:p>
          <a:p>
            <a:pPr indent="-304164" lvl="2" marL="1371600" rtl="0" algn="l">
              <a:spcBef>
                <a:spcPts val="0"/>
              </a:spcBef>
              <a:spcAft>
                <a:spcPts val="0"/>
              </a:spcAft>
              <a:buSzPct val="100000"/>
              <a:buChar char="-"/>
            </a:pPr>
            <a:r>
              <a:rPr lang="en-GB"/>
              <a:t>Elements are drawn from top to bottom	</a:t>
            </a:r>
            <a:endParaRPr/>
          </a:p>
          <a:p>
            <a:pPr indent="-304164" lvl="2" marL="1371600" rtl="0" algn="l">
              <a:spcBef>
                <a:spcPts val="0"/>
              </a:spcBef>
              <a:spcAft>
                <a:spcPts val="0"/>
              </a:spcAft>
              <a:buSzPct val="100000"/>
              <a:buChar char="-"/>
            </a:pPr>
            <a:r>
              <a:rPr lang="en-GB"/>
              <a:t>Elements push each other away</a:t>
            </a:r>
            <a:endParaRPr/>
          </a:p>
          <a:p>
            <a:pPr indent="-325755" lvl="0" marL="457200" rtl="0" algn="l">
              <a:spcBef>
                <a:spcPts val="0"/>
              </a:spcBef>
              <a:spcAft>
                <a:spcPts val="0"/>
              </a:spcAft>
              <a:buSzPct val="100000"/>
              <a:buChar char="-"/>
            </a:pPr>
            <a:r>
              <a:rPr lang="en-GB" sz="1800"/>
              <a:t>Accessible</a:t>
            </a:r>
            <a:endParaRPr sz="1800"/>
          </a:p>
          <a:p>
            <a:pPr indent="-304165" lvl="1" marL="914400" rtl="0" algn="l">
              <a:spcBef>
                <a:spcPts val="0"/>
              </a:spcBef>
              <a:spcAft>
                <a:spcPts val="0"/>
              </a:spcAft>
              <a:buSzPct val="100000"/>
              <a:buChar char="-"/>
            </a:pPr>
            <a:r>
              <a:rPr lang="en-GB"/>
              <a:t>Can store information for screen </a:t>
            </a:r>
            <a:br>
              <a:rPr lang="en-GB"/>
            </a:br>
            <a:r>
              <a:rPr lang="en-GB"/>
              <a:t>readers and searches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5497725" y="287825"/>
            <a:ext cx="3002500" cy="2707875"/>
          </a:xfrm>
          <a:prstGeom prst="rect">
            <a:avLst/>
          </a:prstGeom>
          <a:noFill/>
          <a:ln>
            <a:noFill/>
          </a:ln>
        </p:spPr>
      </p:pic>
      <p:pic>
        <p:nvPicPr>
          <p:cNvPr id="96" name="Google Shape;96;p18"/>
          <p:cNvPicPr preferRelativeResize="0"/>
          <p:nvPr/>
        </p:nvPicPr>
        <p:blipFill>
          <a:blip r:embed="rId4">
            <a:alphaModFix/>
          </a:blip>
          <a:stretch>
            <a:fillRect/>
          </a:stretch>
        </p:blipFill>
        <p:spPr>
          <a:xfrm>
            <a:off x="4134650" y="3349625"/>
            <a:ext cx="4883349" cy="1655151"/>
          </a:xfrm>
          <a:prstGeom prst="rect">
            <a:avLst/>
          </a:prstGeom>
          <a:noFill/>
          <a:ln>
            <a:noFill/>
          </a:ln>
        </p:spPr>
      </p:pic>
      <p:sp>
        <p:nvSpPr>
          <p:cNvPr id="97" name="Google Shape;97;p18"/>
          <p:cNvSpPr txBox="1"/>
          <p:nvPr/>
        </p:nvSpPr>
        <p:spPr>
          <a:xfrm>
            <a:off x="2436500" y="4519800"/>
            <a:ext cx="13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220"/>
              <a:t>HSL, Hue Saturation Luminance / LCH, Lightness, Chroma, Hue</a:t>
            </a:r>
            <a:endParaRPr sz="2220"/>
          </a:p>
        </p:txBody>
      </p:sp>
      <p:sp>
        <p:nvSpPr>
          <p:cNvPr id="500" name="Google Shape;500;p72"/>
          <p:cNvSpPr txBox="1"/>
          <p:nvPr>
            <p:ph idx="1" type="body"/>
          </p:nvPr>
        </p:nvSpPr>
        <p:spPr>
          <a:xfrm>
            <a:off x="311700" y="1152475"/>
            <a:ext cx="4476600" cy="352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Based on a human eye’s perception</a:t>
            </a:r>
            <a:endParaRPr/>
          </a:p>
          <a:p>
            <a:pPr indent="-342900" lvl="0" marL="457200" rtl="0" algn="l">
              <a:spcBef>
                <a:spcPts val="1200"/>
              </a:spcBef>
              <a:spcAft>
                <a:spcPts val="0"/>
              </a:spcAft>
              <a:buSzPts val="1800"/>
              <a:buChar char="-"/>
            </a:pPr>
            <a:r>
              <a:rPr lang="en-GB"/>
              <a:t>Hue: Color</a:t>
            </a:r>
            <a:endParaRPr/>
          </a:p>
          <a:p>
            <a:pPr indent="-342900" lvl="0" marL="457200" rtl="0" algn="l">
              <a:spcBef>
                <a:spcPts val="0"/>
              </a:spcBef>
              <a:spcAft>
                <a:spcPts val="0"/>
              </a:spcAft>
              <a:buSzPts val="1800"/>
              <a:buChar char="-"/>
            </a:pPr>
            <a:r>
              <a:rPr lang="en-GB"/>
              <a:t>Luminance: White/Black scale </a:t>
            </a:r>
            <a:endParaRPr/>
          </a:p>
          <a:p>
            <a:pPr indent="-342900" lvl="0" marL="457200" rtl="0" algn="l">
              <a:spcBef>
                <a:spcPts val="0"/>
              </a:spcBef>
              <a:spcAft>
                <a:spcPts val="0"/>
              </a:spcAft>
              <a:buSzPts val="1800"/>
              <a:buChar char="-"/>
            </a:pPr>
            <a:r>
              <a:rPr lang="en-GB"/>
              <a:t>Saturation: Greyness**</a:t>
            </a:r>
            <a:endParaRPr/>
          </a:p>
          <a:p>
            <a:pPr indent="0" lvl="0" marL="0" rtl="0" algn="l">
              <a:spcBef>
                <a:spcPts val="1200"/>
              </a:spcBef>
              <a:spcAft>
                <a:spcPts val="0"/>
              </a:spcAft>
              <a:buNone/>
            </a:pPr>
            <a:r>
              <a:rPr lang="en-GB"/>
              <a:t>HSL is designed so a length can be place anywhere are create the same amount of perceivable colors. </a:t>
            </a:r>
            <a:endParaRPr/>
          </a:p>
          <a:p>
            <a:pPr indent="-342900" lvl="0" marL="457200" rtl="0" algn="l">
              <a:spcBef>
                <a:spcPts val="1200"/>
              </a:spcBef>
              <a:spcAft>
                <a:spcPts val="0"/>
              </a:spcAft>
              <a:buSzPts val="1800"/>
              <a:buChar char="-"/>
            </a:pPr>
            <a:r>
              <a:rPr lang="en-GB"/>
              <a:t>Now reuse paths through color without adjustments.</a:t>
            </a:r>
            <a:endParaRPr/>
          </a:p>
        </p:txBody>
      </p:sp>
      <p:pic>
        <p:nvPicPr>
          <p:cNvPr id="501" name="Google Shape;501;p72"/>
          <p:cNvPicPr preferRelativeResize="0"/>
          <p:nvPr/>
        </p:nvPicPr>
        <p:blipFill>
          <a:blip r:embed="rId3">
            <a:alphaModFix/>
          </a:blip>
          <a:stretch>
            <a:fillRect/>
          </a:stretch>
        </p:blipFill>
        <p:spPr>
          <a:xfrm>
            <a:off x="5376575" y="911300"/>
            <a:ext cx="2797175" cy="3120201"/>
          </a:xfrm>
          <a:prstGeom prst="rect">
            <a:avLst/>
          </a:prstGeom>
          <a:noFill/>
          <a:ln>
            <a:noFill/>
          </a:ln>
        </p:spPr>
      </p:pic>
      <p:pic>
        <p:nvPicPr>
          <p:cNvPr id="502" name="Google Shape;502;p72"/>
          <p:cNvPicPr preferRelativeResize="0"/>
          <p:nvPr/>
        </p:nvPicPr>
        <p:blipFill>
          <a:blip r:embed="rId4">
            <a:alphaModFix/>
          </a:blip>
          <a:stretch>
            <a:fillRect/>
          </a:stretch>
        </p:blipFill>
        <p:spPr>
          <a:xfrm>
            <a:off x="4326290" y="4506050"/>
            <a:ext cx="4752698" cy="451975"/>
          </a:xfrm>
          <a:prstGeom prst="rect">
            <a:avLst/>
          </a:prstGeom>
          <a:noFill/>
          <a:ln>
            <a:noFill/>
          </a:ln>
        </p:spPr>
      </p:pic>
      <p:sp>
        <p:nvSpPr>
          <p:cNvPr id="503" name="Google Shape;503;p72"/>
          <p:cNvSpPr txBox="1"/>
          <p:nvPr/>
        </p:nvSpPr>
        <p:spPr>
          <a:xfrm>
            <a:off x="4866113" y="4105850"/>
            <a:ext cx="381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Interpolating Hue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3"/>
          <p:cNvSpPr txBox="1"/>
          <p:nvPr>
            <p:ph idx="1" type="body"/>
          </p:nvPr>
        </p:nvSpPr>
        <p:spPr>
          <a:xfrm>
            <a:off x="1308450" y="161925"/>
            <a:ext cx="6527100" cy="1500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3100"/>
              <a:t>Generating Paths - Math ahead</a:t>
            </a:r>
            <a:endParaRPr sz="3100"/>
          </a:p>
        </p:txBody>
      </p:sp>
      <p:pic>
        <p:nvPicPr>
          <p:cNvPr id="509" name="Google Shape;509;p73"/>
          <p:cNvPicPr preferRelativeResize="0"/>
          <p:nvPr/>
        </p:nvPicPr>
        <p:blipFill>
          <a:blip r:embed="rId3">
            <a:alphaModFix/>
          </a:blip>
          <a:stretch>
            <a:fillRect/>
          </a:stretch>
        </p:blipFill>
        <p:spPr>
          <a:xfrm>
            <a:off x="1869525" y="1572375"/>
            <a:ext cx="5606226" cy="315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4"/>
          <p:cNvSpPr txBox="1"/>
          <p:nvPr>
            <p:ph type="title"/>
          </p:nvPr>
        </p:nvSpPr>
        <p:spPr>
          <a:xfrm>
            <a:off x="269800" y="2165775"/>
            <a:ext cx="277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Graphs as Paths</a:t>
            </a:r>
            <a:endParaRPr/>
          </a:p>
        </p:txBody>
      </p:sp>
      <p:sp>
        <p:nvSpPr>
          <p:cNvPr id="515" name="Google Shape;515;p74"/>
          <p:cNvSpPr txBox="1"/>
          <p:nvPr>
            <p:ph idx="1" type="body"/>
          </p:nvPr>
        </p:nvSpPr>
        <p:spPr>
          <a:xfrm>
            <a:off x="269800" y="2750175"/>
            <a:ext cx="8520600" cy="218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When we implement functions into our art, we often </a:t>
            </a:r>
            <a:r>
              <a:rPr lang="en-GB"/>
              <a:t>apply</a:t>
            </a:r>
            <a:r>
              <a:rPr lang="en-GB"/>
              <a:t> them to </a:t>
            </a:r>
            <a:r>
              <a:rPr lang="en-GB"/>
              <a:t>position. </a:t>
            </a:r>
            <a:br>
              <a:rPr lang="en-GB"/>
            </a:br>
            <a:r>
              <a:rPr lang="en-GB"/>
              <a:t>Let's think about these operations:</a:t>
            </a:r>
            <a:endParaRPr/>
          </a:p>
          <a:p>
            <a:pPr indent="-342900" lvl="0" marL="457200" rtl="0" algn="l">
              <a:spcBef>
                <a:spcPts val="1200"/>
              </a:spcBef>
              <a:spcAft>
                <a:spcPts val="0"/>
              </a:spcAft>
              <a:buSzPts val="1800"/>
              <a:buChar char="-"/>
            </a:pPr>
            <a:r>
              <a:rPr lang="en-GB"/>
              <a:t>Addition / Subtraction 			disconnects and jumps to a point</a:t>
            </a:r>
            <a:endParaRPr/>
          </a:p>
          <a:p>
            <a:pPr indent="-342900" lvl="0" marL="457200" rtl="0" algn="l">
              <a:spcBef>
                <a:spcPts val="0"/>
              </a:spcBef>
              <a:spcAft>
                <a:spcPts val="0"/>
              </a:spcAft>
              <a:buSzPts val="1800"/>
              <a:buChar char="-"/>
            </a:pPr>
            <a:r>
              <a:rPr lang="en-GB"/>
              <a:t>Multiplication / Division  		continuous line</a:t>
            </a:r>
            <a:endParaRPr/>
          </a:p>
          <a:p>
            <a:pPr indent="-342900" lvl="0" marL="457200" rtl="0" algn="l">
              <a:spcBef>
                <a:spcPts val="0"/>
              </a:spcBef>
              <a:spcAft>
                <a:spcPts val="0"/>
              </a:spcAft>
              <a:buSzPts val="1800"/>
              <a:buChar char="-"/>
            </a:pPr>
            <a:r>
              <a:rPr lang="en-GB"/>
              <a:t>Absolute Value 				creates a mirror</a:t>
            </a:r>
            <a:endParaRPr/>
          </a:p>
          <a:p>
            <a:pPr indent="-342900" lvl="0" marL="457200" rtl="0" algn="l">
              <a:spcBef>
                <a:spcPts val="0"/>
              </a:spcBef>
              <a:spcAft>
                <a:spcPts val="0"/>
              </a:spcAft>
              <a:buSzPts val="1800"/>
              <a:buChar char="-"/>
            </a:pPr>
            <a:r>
              <a:rPr lang="en-GB"/>
              <a:t>Powers						continuous curve</a:t>
            </a:r>
            <a:endParaRPr/>
          </a:p>
        </p:txBody>
      </p:sp>
      <p:pic>
        <p:nvPicPr>
          <p:cNvPr id="516" name="Google Shape;516;p74"/>
          <p:cNvPicPr preferRelativeResize="0"/>
          <p:nvPr/>
        </p:nvPicPr>
        <p:blipFill>
          <a:blip r:embed="rId3">
            <a:alphaModFix/>
          </a:blip>
          <a:stretch>
            <a:fillRect/>
          </a:stretch>
        </p:blipFill>
        <p:spPr>
          <a:xfrm>
            <a:off x="269800" y="67461"/>
            <a:ext cx="6251600" cy="2058675"/>
          </a:xfrm>
          <a:prstGeom prst="rect">
            <a:avLst/>
          </a:prstGeom>
          <a:noFill/>
          <a:ln>
            <a:noFill/>
          </a:ln>
        </p:spPr>
      </p:pic>
      <p:pic>
        <p:nvPicPr>
          <p:cNvPr id="517" name="Google Shape;517;p74"/>
          <p:cNvPicPr preferRelativeResize="0"/>
          <p:nvPr/>
        </p:nvPicPr>
        <p:blipFill>
          <a:blip r:embed="rId4">
            <a:alphaModFix/>
          </a:blip>
          <a:stretch>
            <a:fillRect/>
          </a:stretch>
        </p:blipFill>
        <p:spPr>
          <a:xfrm>
            <a:off x="6590113" y="67450"/>
            <a:ext cx="2200275" cy="2286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Piecewise functions</a:t>
            </a:r>
            <a:endParaRPr/>
          </a:p>
        </p:txBody>
      </p:sp>
      <p:sp>
        <p:nvSpPr>
          <p:cNvPr id="523" name="Google Shape;523;p75"/>
          <p:cNvSpPr txBox="1"/>
          <p:nvPr>
            <p:ph idx="1" type="body"/>
          </p:nvPr>
        </p:nvSpPr>
        <p:spPr>
          <a:xfrm>
            <a:off x="311700" y="1152475"/>
            <a:ext cx="449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humble </a:t>
            </a:r>
            <a:r>
              <a:rPr lang="en-GB">
                <a:highlight>
                  <a:srgbClr val="D9D9D9"/>
                </a:highlight>
              </a:rPr>
              <a:t>if</a:t>
            </a:r>
            <a:r>
              <a:rPr lang="en-GB"/>
              <a:t> </a:t>
            </a:r>
            <a:r>
              <a:rPr lang="en-GB"/>
              <a:t>statement</a:t>
            </a:r>
            <a:r>
              <a:rPr lang="en-GB"/>
              <a:t> allows us to </a:t>
            </a:r>
            <a:br>
              <a:rPr lang="en-GB"/>
            </a:br>
            <a:r>
              <a:rPr lang="en-GB"/>
              <a:t>create complex shapes</a:t>
            </a:r>
            <a:endParaRPr/>
          </a:p>
          <a:p>
            <a:pPr indent="-342900" lvl="0" marL="457200" rtl="0" algn="l">
              <a:spcBef>
                <a:spcPts val="1200"/>
              </a:spcBef>
              <a:spcAft>
                <a:spcPts val="0"/>
              </a:spcAft>
              <a:buSzPts val="1800"/>
              <a:buChar char="-"/>
            </a:pPr>
            <a:r>
              <a:rPr lang="en-GB"/>
              <a:t>When a function is only flat and disconnected, it's called a </a:t>
            </a:r>
            <a:br>
              <a:rPr lang="en-GB"/>
            </a:br>
            <a:r>
              <a:rPr b="1" lang="en-GB"/>
              <a:t>step function</a:t>
            </a:r>
            <a:r>
              <a:rPr lang="en-GB"/>
              <a:t>.</a:t>
            </a:r>
            <a:endParaRPr/>
          </a:p>
          <a:p>
            <a:pPr indent="-317500" lvl="1" marL="914400" rtl="0" algn="l">
              <a:spcBef>
                <a:spcPts val="0"/>
              </a:spcBef>
              <a:spcAft>
                <a:spcPts val="0"/>
              </a:spcAft>
              <a:buSzPts val="1400"/>
              <a:buChar char="-"/>
            </a:pPr>
            <a:r>
              <a:rPr lang="en-GB"/>
              <a:t>Keep this in mind for the distribution demo.</a:t>
            </a:r>
            <a:endParaRPr/>
          </a:p>
          <a:p>
            <a:pPr indent="0" lvl="0" marL="0" rtl="0" algn="l">
              <a:spcBef>
                <a:spcPts val="1200"/>
              </a:spcBef>
              <a:spcAft>
                <a:spcPts val="1200"/>
              </a:spcAft>
              <a:buNone/>
            </a:pPr>
            <a:r>
              <a:t/>
            </a:r>
            <a:endParaRPr/>
          </a:p>
        </p:txBody>
      </p:sp>
      <p:pic>
        <p:nvPicPr>
          <p:cNvPr id="524" name="Google Shape;524;p75"/>
          <p:cNvPicPr preferRelativeResize="0"/>
          <p:nvPr/>
        </p:nvPicPr>
        <p:blipFill>
          <a:blip r:embed="rId3">
            <a:alphaModFix/>
          </a:blip>
          <a:stretch>
            <a:fillRect/>
          </a:stretch>
        </p:blipFill>
        <p:spPr>
          <a:xfrm>
            <a:off x="4954175" y="1017725"/>
            <a:ext cx="3623875" cy="2676949"/>
          </a:xfrm>
          <a:prstGeom prst="rect">
            <a:avLst/>
          </a:prstGeom>
          <a:noFill/>
          <a:ln>
            <a:noFill/>
          </a:ln>
        </p:spPr>
      </p:pic>
      <p:pic>
        <p:nvPicPr>
          <p:cNvPr id="525" name="Google Shape;525;p75"/>
          <p:cNvPicPr preferRelativeResize="0"/>
          <p:nvPr/>
        </p:nvPicPr>
        <p:blipFill>
          <a:blip r:embed="rId4">
            <a:alphaModFix/>
          </a:blip>
          <a:stretch>
            <a:fillRect/>
          </a:stretch>
        </p:blipFill>
        <p:spPr>
          <a:xfrm>
            <a:off x="60650" y="3148250"/>
            <a:ext cx="2891650" cy="1995250"/>
          </a:xfrm>
          <a:prstGeom prst="rect">
            <a:avLst/>
          </a:prstGeom>
          <a:noFill/>
          <a:ln>
            <a:noFill/>
          </a:ln>
        </p:spPr>
      </p:pic>
      <p:pic>
        <p:nvPicPr>
          <p:cNvPr id="526" name="Google Shape;526;p75"/>
          <p:cNvPicPr preferRelativeResize="0"/>
          <p:nvPr/>
        </p:nvPicPr>
        <p:blipFill>
          <a:blip r:embed="rId5">
            <a:alphaModFix/>
          </a:blip>
          <a:stretch>
            <a:fillRect/>
          </a:stretch>
        </p:blipFill>
        <p:spPr>
          <a:xfrm>
            <a:off x="3047900" y="3280313"/>
            <a:ext cx="1614850" cy="1731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11700" y="30577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Give me a “sine” for waves</a:t>
            </a:r>
            <a:endParaRPr/>
          </a:p>
        </p:txBody>
      </p:sp>
      <p:pic>
        <p:nvPicPr>
          <p:cNvPr id="532" name="Google Shape;532;p76"/>
          <p:cNvPicPr preferRelativeResize="0"/>
          <p:nvPr/>
        </p:nvPicPr>
        <p:blipFill>
          <a:blip r:embed="rId3">
            <a:alphaModFix/>
          </a:blip>
          <a:stretch>
            <a:fillRect/>
          </a:stretch>
        </p:blipFill>
        <p:spPr>
          <a:xfrm>
            <a:off x="2668970" y="132325"/>
            <a:ext cx="3806050" cy="2852700"/>
          </a:xfrm>
          <a:prstGeom prst="rect">
            <a:avLst/>
          </a:prstGeom>
          <a:noFill/>
          <a:ln>
            <a:noFill/>
          </a:ln>
        </p:spPr>
      </p:pic>
      <p:sp>
        <p:nvSpPr>
          <p:cNvPr id="533" name="Google Shape;533;p76"/>
          <p:cNvSpPr txBox="1"/>
          <p:nvPr>
            <p:ph idx="4294967295" type="subTitle"/>
          </p:nvPr>
        </p:nvSpPr>
        <p:spPr>
          <a:xfrm>
            <a:off x="311700" y="38602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t>Generating Curves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Sine Waves</a:t>
            </a:r>
            <a:endParaRPr/>
          </a:p>
        </p:txBody>
      </p:sp>
      <p:sp>
        <p:nvSpPr>
          <p:cNvPr id="539" name="Google Shape;539;p77"/>
          <p:cNvSpPr txBox="1"/>
          <p:nvPr>
            <p:ph idx="1" type="body"/>
          </p:nvPr>
        </p:nvSpPr>
        <p:spPr>
          <a:xfrm>
            <a:off x="311700" y="1152475"/>
            <a:ext cx="3157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A sine wave is graphing a circle over </a:t>
            </a:r>
            <a:r>
              <a:rPr lang="en-GB"/>
              <a:t>t</a:t>
            </a:r>
            <a:r>
              <a:rPr lang="en-GB"/>
              <a:t>ime. </a:t>
            </a:r>
            <a:endParaRPr/>
          </a:p>
          <a:p>
            <a:pPr indent="0" lvl="0" marL="0" rtl="0" algn="l">
              <a:spcBef>
                <a:spcPts val="1200"/>
              </a:spcBef>
              <a:spcAft>
                <a:spcPts val="0"/>
              </a:spcAft>
              <a:buNone/>
            </a:pPr>
            <a:r>
              <a:rPr lang="en-GB"/>
              <a:t>To pass through every point of a circle use the Math.sin() function. Sine uses radian, which just means 0-2*Math.PI map to 0-1. </a:t>
            </a:r>
            <a:endParaRPr/>
          </a:p>
          <a:p>
            <a:pPr indent="-317500" lvl="0" marL="457200" rtl="0" algn="l">
              <a:spcBef>
                <a:spcPts val="1200"/>
              </a:spcBef>
              <a:spcAft>
                <a:spcPts val="0"/>
              </a:spcAft>
              <a:buSzPts val="1400"/>
              <a:buChar char="-"/>
            </a:pPr>
            <a:r>
              <a:rPr lang="en-GB"/>
              <a:t>2*Math.PI or 6.28 = 360 degrees.</a:t>
            </a:r>
            <a:endParaRPr/>
          </a:p>
          <a:p>
            <a:pPr indent="0" lvl="0" marL="0" rtl="0" algn="l">
              <a:spcBef>
                <a:spcPts val="1200"/>
              </a:spcBef>
              <a:spcAft>
                <a:spcPts val="1200"/>
              </a:spcAft>
              <a:buNone/>
            </a:pPr>
            <a:r>
              <a:rPr lang="en-GB"/>
              <a:t>By looping through 0-6.28 we would get the y position of the circle, however a perfect circle is pretty boring. </a:t>
            </a:r>
            <a:endParaRPr/>
          </a:p>
        </p:txBody>
      </p:sp>
      <p:pic>
        <p:nvPicPr>
          <p:cNvPr id="540" name="Google Shape;540;p77"/>
          <p:cNvPicPr preferRelativeResize="0"/>
          <p:nvPr/>
        </p:nvPicPr>
        <p:blipFill>
          <a:blip r:embed="rId3">
            <a:alphaModFix/>
          </a:blip>
          <a:stretch>
            <a:fillRect/>
          </a:stretch>
        </p:blipFill>
        <p:spPr>
          <a:xfrm>
            <a:off x="3301499" y="1152475"/>
            <a:ext cx="5674000" cy="2223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78"/>
          <p:cNvPicPr preferRelativeResize="0"/>
          <p:nvPr/>
        </p:nvPicPr>
        <p:blipFill>
          <a:blip r:embed="rId3">
            <a:alphaModFix/>
          </a:blip>
          <a:stretch>
            <a:fillRect/>
          </a:stretch>
        </p:blipFill>
        <p:spPr>
          <a:xfrm>
            <a:off x="3267500" y="263550"/>
            <a:ext cx="3640262" cy="2426850"/>
          </a:xfrm>
          <a:prstGeom prst="rect">
            <a:avLst/>
          </a:prstGeom>
          <a:noFill/>
          <a:ln>
            <a:noFill/>
          </a:ln>
        </p:spPr>
      </p:pic>
      <p:sp>
        <p:nvSpPr>
          <p:cNvPr id="546" name="Google Shape;546;p78"/>
          <p:cNvSpPr txBox="1"/>
          <p:nvPr>
            <p:ph type="title"/>
          </p:nvPr>
        </p:nvSpPr>
        <p:spPr>
          <a:xfrm>
            <a:off x="311700" y="445025"/>
            <a:ext cx="388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Sine wave Properties</a:t>
            </a:r>
            <a:endParaRPr/>
          </a:p>
        </p:txBody>
      </p:sp>
      <p:sp>
        <p:nvSpPr>
          <p:cNvPr id="547" name="Google Shape;547;p78"/>
          <p:cNvSpPr txBox="1"/>
          <p:nvPr>
            <p:ph idx="1" type="body"/>
          </p:nvPr>
        </p:nvSpPr>
        <p:spPr>
          <a:xfrm>
            <a:off x="379100" y="1159450"/>
            <a:ext cx="332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Adding Character to our sine waves.</a:t>
            </a:r>
            <a:endParaRPr sz="1400"/>
          </a:p>
          <a:p>
            <a:pPr indent="0" lvl="0" marL="0" rtl="0" algn="l">
              <a:spcBef>
                <a:spcPts val="1200"/>
              </a:spcBef>
              <a:spcAft>
                <a:spcPts val="0"/>
              </a:spcAft>
              <a:buClr>
                <a:schemeClr val="dk1"/>
              </a:buClr>
              <a:buSzPts val="1100"/>
              <a:buFont typeface="Arial"/>
              <a:buNone/>
            </a:pPr>
            <a:r>
              <a:rPr lang="en-GB" sz="1400"/>
              <a:t>Think of a sine wave like an object class:</a:t>
            </a:r>
            <a:endParaRPr sz="1400"/>
          </a:p>
          <a:p>
            <a:pPr indent="-317500" lvl="0" marL="457200" rtl="0" algn="l">
              <a:spcBef>
                <a:spcPts val="1200"/>
              </a:spcBef>
              <a:spcAft>
                <a:spcPts val="0"/>
              </a:spcAft>
              <a:buSzPts val="1400"/>
              <a:buChar char="-"/>
            </a:pPr>
            <a:r>
              <a:rPr lang="en-GB" sz="1400"/>
              <a:t>Amplitude:   height of the circle</a:t>
            </a:r>
            <a:endParaRPr sz="1400"/>
          </a:p>
          <a:p>
            <a:pPr indent="-317500" lvl="0" marL="457200" rtl="0" algn="l">
              <a:spcBef>
                <a:spcPts val="0"/>
              </a:spcBef>
              <a:spcAft>
                <a:spcPts val="0"/>
              </a:spcAft>
              <a:buSzPts val="1400"/>
              <a:buChar char="-"/>
            </a:pPr>
            <a:r>
              <a:rPr lang="en-GB" sz="1400"/>
              <a:t>Frequency:  one loop of the circle</a:t>
            </a:r>
            <a:endParaRPr sz="1400"/>
          </a:p>
          <a:p>
            <a:pPr indent="-317500" lvl="0" marL="457200" rtl="0" algn="l">
              <a:spcBef>
                <a:spcPts val="0"/>
              </a:spcBef>
              <a:spcAft>
                <a:spcPts val="0"/>
              </a:spcAft>
              <a:buSzPts val="1400"/>
              <a:buChar char="-"/>
            </a:pPr>
            <a:r>
              <a:rPr lang="en-GB" sz="1400"/>
              <a:t>Phase:         horizontal offset</a:t>
            </a:r>
            <a:endParaRPr sz="1400"/>
          </a:p>
          <a:p>
            <a:pPr indent="-317500" lvl="0" marL="457200" rtl="0" algn="l">
              <a:spcBef>
                <a:spcPts val="0"/>
              </a:spcBef>
              <a:spcAft>
                <a:spcPts val="0"/>
              </a:spcAft>
              <a:buSzPts val="1400"/>
              <a:buChar char="-"/>
            </a:pPr>
            <a:r>
              <a:rPr lang="en-GB" sz="1400"/>
              <a:t>Vertical Shift: vertical offset</a:t>
            </a:r>
            <a:endParaRPr sz="1400"/>
          </a:p>
        </p:txBody>
      </p:sp>
      <p:pic>
        <p:nvPicPr>
          <p:cNvPr id="548" name="Google Shape;548;p78"/>
          <p:cNvPicPr preferRelativeResize="0"/>
          <p:nvPr/>
        </p:nvPicPr>
        <p:blipFill>
          <a:blip r:embed="rId4">
            <a:alphaModFix/>
          </a:blip>
          <a:stretch>
            <a:fillRect/>
          </a:stretch>
        </p:blipFill>
        <p:spPr>
          <a:xfrm>
            <a:off x="6726675" y="445025"/>
            <a:ext cx="2353225" cy="4348274"/>
          </a:xfrm>
          <a:prstGeom prst="rect">
            <a:avLst/>
          </a:prstGeom>
          <a:noFill/>
          <a:ln>
            <a:noFill/>
          </a:ln>
        </p:spPr>
      </p:pic>
      <p:sp>
        <p:nvSpPr>
          <p:cNvPr id="549" name="Google Shape;549;p78"/>
          <p:cNvSpPr txBox="1"/>
          <p:nvPr/>
        </p:nvSpPr>
        <p:spPr>
          <a:xfrm>
            <a:off x="379100" y="3318675"/>
            <a:ext cx="60174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a:solidFill>
                  <a:schemeClr val="dk2"/>
                </a:solidFill>
              </a:rPr>
              <a:t>The constructor: </a:t>
            </a:r>
            <a:br>
              <a:rPr lang="en-GB">
                <a:solidFill>
                  <a:schemeClr val="dk2"/>
                </a:solidFill>
              </a:rPr>
            </a:br>
            <a:r>
              <a:rPr lang="en-GB">
                <a:solidFill>
                  <a:schemeClr val="dk2"/>
                </a:solidFill>
              </a:rPr>
              <a:t>    Y position = Amp * sine(Period * (Phase + xPos)) + Voffset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Generator functions</a:t>
            </a:r>
            <a:endParaRPr/>
          </a:p>
        </p:txBody>
      </p:sp>
      <p:sp>
        <p:nvSpPr>
          <p:cNvPr id="555" name="Google Shape;555;p7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A better way to loop</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Generators Functions</a:t>
            </a:r>
            <a:endParaRPr/>
          </a:p>
        </p:txBody>
      </p:sp>
      <p:sp>
        <p:nvSpPr>
          <p:cNvPr id="561" name="Google Shape;561;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Generator functions are a great tool for procedural generation. </a:t>
            </a:r>
            <a:endParaRPr/>
          </a:p>
          <a:p>
            <a:pPr indent="0" lvl="0" marL="0" rtl="0" algn="l">
              <a:spcBef>
                <a:spcPts val="1200"/>
              </a:spcBef>
              <a:spcAft>
                <a:spcPts val="0"/>
              </a:spcAft>
              <a:buNone/>
            </a:pPr>
            <a:r>
              <a:rPr lang="en-GB"/>
              <a:t>They are used in place of for loops, for</a:t>
            </a:r>
            <a:br>
              <a:rPr lang="en-GB"/>
            </a:br>
            <a:r>
              <a:rPr lang="en-GB"/>
              <a:t>two main features:</a:t>
            </a:r>
            <a:endParaRPr/>
          </a:p>
          <a:p>
            <a:pPr indent="-342900" lvl="0" marL="457200" rtl="0" algn="l">
              <a:spcBef>
                <a:spcPts val="1200"/>
              </a:spcBef>
              <a:spcAft>
                <a:spcPts val="0"/>
              </a:spcAft>
              <a:buSzPts val="1800"/>
              <a:buChar char="-"/>
            </a:pPr>
            <a:r>
              <a:rPr lang="en-GB"/>
              <a:t>We only generate values when we</a:t>
            </a:r>
            <a:br>
              <a:rPr lang="en-GB"/>
            </a:br>
            <a:r>
              <a:rPr lang="en-GB"/>
              <a:t>n</a:t>
            </a:r>
            <a:r>
              <a:rPr lang="en-GB"/>
              <a:t>eed, </a:t>
            </a:r>
            <a:r>
              <a:rPr lang="en-GB"/>
              <a:t>instead</a:t>
            </a:r>
            <a:r>
              <a:rPr lang="en-GB"/>
              <a:t> of all at once</a:t>
            </a:r>
            <a:endParaRPr/>
          </a:p>
          <a:p>
            <a:pPr indent="-317500" lvl="1" marL="914400" rtl="0" algn="l">
              <a:spcBef>
                <a:spcPts val="0"/>
              </a:spcBef>
              <a:spcAft>
                <a:spcPts val="0"/>
              </a:spcAft>
              <a:buSzPts val="1400"/>
              <a:buChar char="-"/>
            </a:pPr>
            <a:r>
              <a:rPr lang="en-GB"/>
              <a:t>Great for basing </a:t>
            </a:r>
            <a:r>
              <a:rPr lang="en-GB"/>
              <a:t>generation</a:t>
            </a:r>
            <a:r>
              <a:rPr lang="en-GB"/>
              <a:t> off of user </a:t>
            </a:r>
            <a:br>
              <a:rPr lang="en-GB"/>
            </a:br>
            <a:r>
              <a:rPr lang="en-GB"/>
              <a:t>Events.</a:t>
            </a:r>
            <a:endParaRPr/>
          </a:p>
          <a:p>
            <a:pPr indent="-342900" lvl="0" marL="457200" rtl="0" algn="l">
              <a:spcBef>
                <a:spcPts val="0"/>
              </a:spcBef>
              <a:spcAft>
                <a:spcPts val="0"/>
              </a:spcAft>
              <a:buSzPts val="1800"/>
              <a:buChar char="-"/>
            </a:pPr>
            <a:r>
              <a:rPr lang="en-GB"/>
              <a:t>We don’t need to know the number</a:t>
            </a:r>
            <a:br>
              <a:rPr lang="en-GB"/>
            </a:br>
            <a:r>
              <a:rPr lang="en-GB"/>
              <a:t>o</a:t>
            </a:r>
            <a:r>
              <a:rPr lang="en-GB"/>
              <a:t>f </a:t>
            </a:r>
            <a:r>
              <a:rPr lang="en-GB"/>
              <a:t>iterations.</a:t>
            </a:r>
            <a:endParaRPr/>
          </a:p>
        </p:txBody>
      </p:sp>
      <p:pic>
        <p:nvPicPr>
          <p:cNvPr id="562" name="Google Shape;562;p80"/>
          <p:cNvPicPr preferRelativeResize="0"/>
          <p:nvPr/>
        </p:nvPicPr>
        <p:blipFill>
          <a:blip r:embed="rId3">
            <a:alphaModFix/>
          </a:blip>
          <a:stretch>
            <a:fillRect/>
          </a:stretch>
        </p:blipFill>
        <p:spPr>
          <a:xfrm>
            <a:off x="4767625" y="1877525"/>
            <a:ext cx="4132300" cy="238481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Syntax</a:t>
            </a:r>
            <a:endParaRPr/>
          </a:p>
        </p:txBody>
      </p:sp>
      <p:sp>
        <p:nvSpPr>
          <p:cNvPr id="568" name="Google Shape;568;p81"/>
          <p:cNvSpPr txBox="1"/>
          <p:nvPr>
            <p:ph idx="1" type="body"/>
          </p:nvPr>
        </p:nvSpPr>
        <p:spPr>
          <a:xfrm>
            <a:off x="311700" y="1095800"/>
            <a:ext cx="3712500" cy="3674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Notice the following:</a:t>
            </a:r>
            <a:endParaRPr/>
          </a:p>
          <a:p>
            <a:pPr indent="-342900" lvl="0" marL="457200" rtl="0" algn="l">
              <a:spcBef>
                <a:spcPts val="1200"/>
              </a:spcBef>
              <a:spcAft>
                <a:spcPts val="0"/>
              </a:spcAft>
              <a:buSzPts val="1800"/>
              <a:buChar char="-"/>
            </a:pPr>
            <a:r>
              <a:rPr lang="en-GB"/>
              <a:t>* after function keyword: signals this is a generator function</a:t>
            </a:r>
            <a:endParaRPr/>
          </a:p>
          <a:p>
            <a:pPr indent="-342900" lvl="0" marL="457200" rtl="0" algn="l">
              <a:spcBef>
                <a:spcPts val="0"/>
              </a:spcBef>
              <a:spcAft>
                <a:spcPts val="0"/>
              </a:spcAft>
              <a:buSzPts val="1800"/>
              <a:buChar char="-"/>
            </a:pPr>
            <a:r>
              <a:rPr lang="en-GB"/>
              <a:t>constant saves the state between calls.</a:t>
            </a:r>
            <a:endParaRPr/>
          </a:p>
          <a:p>
            <a:pPr indent="-342900" lvl="0" marL="457200" rtl="0" algn="l">
              <a:spcBef>
                <a:spcPts val="0"/>
              </a:spcBef>
              <a:spcAft>
                <a:spcPts val="0"/>
              </a:spcAft>
              <a:buSzPts val="1800"/>
              <a:buChar char="-"/>
            </a:pPr>
            <a:r>
              <a:rPr lang="en-GB"/>
              <a:t>y</a:t>
            </a:r>
            <a:r>
              <a:rPr lang="en-GB"/>
              <a:t>ield: return once, then won’t be called again.</a:t>
            </a:r>
            <a:endParaRPr/>
          </a:p>
          <a:p>
            <a:pPr indent="-342900" lvl="0" marL="457200" rtl="0" algn="l">
              <a:spcBef>
                <a:spcPts val="0"/>
              </a:spcBef>
              <a:spcAft>
                <a:spcPts val="0"/>
              </a:spcAft>
              <a:buSzPts val="1800"/>
              <a:buChar char="-"/>
            </a:pPr>
            <a:r>
              <a:rPr lang="en-GB"/>
              <a:t>Upon hitting return or the last yield, it will always return {undefined, “true”}</a:t>
            </a:r>
            <a:endParaRPr/>
          </a:p>
          <a:p>
            <a:pPr indent="0" lvl="0" marL="457200" rtl="0" algn="l">
              <a:spcBef>
                <a:spcPts val="1200"/>
              </a:spcBef>
              <a:spcAft>
                <a:spcPts val="1200"/>
              </a:spcAft>
              <a:buNone/>
            </a:pPr>
            <a:r>
              <a:t/>
            </a:r>
            <a:endParaRPr/>
          </a:p>
        </p:txBody>
      </p:sp>
      <p:pic>
        <p:nvPicPr>
          <p:cNvPr id="569" name="Google Shape;569;p81"/>
          <p:cNvPicPr preferRelativeResize="0"/>
          <p:nvPr/>
        </p:nvPicPr>
        <p:blipFill>
          <a:blip r:embed="rId3">
            <a:alphaModFix/>
          </a:blip>
          <a:stretch>
            <a:fillRect/>
          </a:stretch>
        </p:blipFill>
        <p:spPr>
          <a:xfrm>
            <a:off x="4164174" y="490238"/>
            <a:ext cx="4979825" cy="4163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Bitmaps, Canvas -  Raster Model</a:t>
            </a:r>
            <a:endParaRPr/>
          </a:p>
        </p:txBody>
      </p:sp>
      <p:sp>
        <p:nvSpPr>
          <p:cNvPr id="103" name="Google Shape;103;p19"/>
          <p:cNvSpPr txBox="1"/>
          <p:nvPr>
            <p:ph idx="1" type="body"/>
          </p:nvPr>
        </p:nvSpPr>
        <p:spPr>
          <a:xfrm>
            <a:off x="311700" y="1152475"/>
            <a:ext cx="3817800" cy="37785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t>Stored as a matrix of squares</a:t>
            </a:r>
            <a:br>
              <a:rPr lang="en-GB"/>
            </a:br>
            <a:r>
              <a:rPr lang="en-GB" sz="1400"/>
              <a:t>ex: PNG, GIF, JPEG, WebP</a:t>
            </a:r>
            <a:endParaRPr sz="1400"/>
          </a:p>
          <a:p>
            <a:pPr indent="-334327" lvl="0" marL="457200" rtl="0" algn="l">
              <a:spcBef>
                <a:spcPts val="1200"/>
              </a:spcBef>
              <a:spcAft>
                <a:spcPts val="0"/>
              </a:spcAft>
              <a:buSzPct val="100000"/>
              <a:buChar char="-"/>
            </a:pPr>
            <a:r>
              <a:rPr lang="en-GB"/>
              <a:t>Not Scalable</a:t>
            </a:r>
            <a:endParaRPr/>
          </a:p>
          <a:p>
            <a:pPr indent="-310832" lvl="1" marL="914400" rtl="0" algn="l">
              <a:spcBef>
                <a:spcPts val="0"/>
              </a:spcBef>
              <a:spcAft>
                <a:spcPts val="0"/>
              </a:spcAft>
              <a:buSzPct val="100000"/>
              <a:buChar char="-"/>
            </a:pPr>
            <a:r>
              <a:rPr lang="en-GB"/>
              <a:t>Square edges will become increasingly visible if scaled larger.</a:t>
            </a:r>
            <a:endParaRPr/>
          </a:p>
          <a:p>
            <a:pPr indent="-334327" lvl="0" marL="457200" rtl="0" algn="l">
              <a:spcBef>
                <a:spcPts val="0"/>
              </a:spcBef>
              <a:spcAft>
                <a:spcPts val="0"/>
              </a:spcAft>
              <a:buSzPct val="100000"/>
              <a:buChar char="-"/>
            </a:pPr>
            <a:r>
              <a:rPr lang="en-GB"/>
              <a:t>Not Dynamic or </a:t>
            </a:r>
            <a:r>
              <a:rPr lang="en-GB"/>
              <a:t>Accessible</a:t>
            </a:r>
            <a:endParaRPr/>
          </a:p>
          <a:p>
            <a:pPr indent="-310832" lvl="1" marL="914400" rtl="0" algn="l">
              <a:spcBef>
                <a:spcPts val="0"/>
              </a:spcBef>
              <a:spcAft>
                <a:spcPts val="0"/>
              </a:spcAft>
              <a:buSzPct val="100000"/>
              <a:buChar char="-"/>
            </a:pPr>
            <a:r>
              <a:rPr lang="en-GB"/>
              <a:t>No information on how the image is created or what it contains</a:t>
            </a:r>
            <a:endParaRPr/>
          </a:p>
          <a:p>
            <a:pPr indent="-334327" lvl="0" marL="457200" rtl="0" algn="l">
              <a:spcBef>
                <a:spcPts val="0"/>
              </a:spcBef>
              <a:spcAft>
                <a:spcPts val="0"/>
              </a:spcAft>
              <a:buSzPct val="100000"/>
              <a:buChar char="-"/>
            </a:pPr>
            <a:r>
              <a:rPr lang="en-GB"/>
              <a:t>Lossy </a:t>
            </a:r>
            <a:r>
              <a:rPr lang="en-GB"/>
              <a:t>Compression</a:t>
            </a:r>
            <a:endParaRPr/>
          </a:p>
          <a:p>
            <a:pPr indent="-310832" lvl="1" marL="914400" rtl="0" algn="l">
              <a:spcBef>
                <a:spcPts val="0"/>
              </a:spcBef>
              <a:spcAft>
                <a:spcPts val="0"/>
              </a:spcAft>
              <a:buSzPct val="100000"/>
              <a:buChar char="-"/>
            </a:pPr>
            <a:r>
              <a:rPr lang="en-GB"/>
              <a:t>File sizes can be reduced significantly, but with quality loss.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4" name="Google Shape;104;p19"/>
          <p:cNvPicPr preferRelativeResize="0"/>
          <p:nvPr/>
        </p:nvPicPr>
        <p:blipFill>
          <a:blip r:embed="rId3">
            <a:alphaModFix/>
          </a:blip>
          <a:stretch>
            <a:fillRect/>
          </a:stretch>
        </p:blipFill>
        <p:spPr>
          <a:xfrm>
            <a:off x="4572000" y="1017725"/>
            <a:ext cx="4163075" cy="2720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 Endless generator</a:t>
            </a:r>
            <a:endParaRPr/>
          </a:p>
        </p:txBody>
      </p:sp>
      <p:sp>
        <p:nvSpPr>
          <p:cNvPr id="575" name="Google Shape;575;p82"/>
          <p:cNvSpPr txBox="1"/>
          <p:nvPr>
            <p:ph idx="1" type="body"/>
          </p:nvPr>
        </p:nvSpPr>
        <p:spPr>
          <a:xfrm>
            <a:off x="311700" y="1152475"/>
            <a:ext cx="277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Using a while loop will allow us to call the </a:t>
            </a:r>
            <a:r>
              <a:rPr lang="en-GB"/>
              <a:t>same yield</a:t>
            </a:r>
            <a:r>
              <a:rPr lang="en-GB"/>
              <a:t> endlessly.</a:t>
            </a:r>
            <a:endParaRPr/>
          </a:p>
          <a:p>
            <a:pPr indent="0" lvl="0" marL="0" rtl="0" algn="l">
              <a:spcBef>
                <a:spcPts val="1200"/>
              </a:spcBef>
              <a:spcAft>
                <a:spcPts val="1200"/>
              </a:spcAft>
              <a:buNone/>
            </a:pPr>
            <a:r>
              <a:rPr lang="en-GB"/>
              <a:t>This will be the core of our generation.</a:t>
            </a:r>
            <a:endParaRPr/>
          </a:p>
        </p:txBody>
      </p:sp>
      <p:pic>
        <p:nvPicPr>
          <p:cNvPr id="576" name="Google Shape;576;p82"/>
          <p:cNvPicPr preferRelativeResize="0"/>
          <p:nvPr/>
        </p:nvPicPr>
        <p:blipFill>
          <a:blip r:embed="rId3">
            <a:alphaModFix/>
          </a:blip>
          <a:stretch>
            <a:fillRect/>
          </a:stretch>
        </p:blipFill>
        <p:spPr>
          <a:xfrm>
            <a:off x="3406175" y="1870375"/>
            <a:ext cx="5520600" cy="2148550"/>
          </a:xfrm>
          <a:prstGeom prst="rect">
            <a:avLst/>
          </a:prstGeom>
          <a:noFill/>
          <a:ln>
            <a:noFill/>
          </a:ln>
        </p:spPr>
      </p:pic>
      <p:pic>
        <p:nvPicPr>
          <p:cNvPr id="577" name="Google Shape;577;p82"/>
          <p:cNvPicPr preferRelativeResize="0"/>
          <p:nvPr/>
        </p:nvPicPr>
        <p:blipFill>
          <a:blip r:embed="rId4">
            <a:alphaModFix/>
          </a:blip>
          <a:stretch>
            <a:fillRect/>
          </a:stretch>
        </p:blipFill>
        <p:spPr>
          <a:xfrm>
            <a:off x="4987800" y="118425"/>
            <a:ext cx="3060400" cy="1363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Creating Texture with Noise</a:t>
            </a:r>
            <a:endParaRPr/>
          </a:p>
        </p:txBody>
      </p:sp>
      <p:sp>
        <p:nvSpPr>
          <p:cNvPr id="583" name="Google Shape;583;p8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 A Distribution Method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4"/>
          <p:cNvSpPr txBox="1"/>
          <p:nvPr>
            <p:ph type="title"/>
          </p:nvPr>
        </p:nvSpPr>
        <p:spPr>
          <a:xfrm>
            <a:off x="311700" y="21939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3700"/>
              <a:t>Our goal:</a:t>
            </a:r>
            <a:endParaRPr sz="3700"/>
          </a:p>
        </p:txBody>
      </p:sp>
      <p:pic>
        <p:nvPicPr>
          <p:cNvPr id="589" name="Google Shape;589;p84"/>
          <p:cNvPicPr preferRelativeResize="0"/>
          <p:nvPr/>
        </p:nvPicPr>
        <p:blipFill>
          <a:blip r:embed="rId3">
            <a:alphaModFix/>
          </a:blip>
          <a:stretch>
            <a:fillRect/>
          </a:stretch>
        </p:blipFill>
        <p:spPr>
          <a:xfrm>
            <a:off x="3515838" y="501413"/>
            <a:ext cx="2078700" cy="1814250"/>
          </a:xfrm>
          <a:prstGeom prst="rect">
            <a:avLst/>
          </a:prstGeom>
          <a:noFill/>
          <a:ln>
            <a:noFill/>
          </a:ln>
        </p:spPr>
      </p:pic>
      <p:pic>
        <p:nvPicPr>
          <p:cNvPr id="590" name="Google Shape;590;p84"/>
          <p:cNvPicPr preferRelativeResize="0"/>
          <p:nvPr/>
        </p:nvPicPr>
        <p:blipFill>
          <a:blip r:embed="rId4">
            <a:alphaModFix/>
          </a:blip>
          <a:stretch>
            <a:fillRect/>
          </a:stretch>
        </p:blipFill>
        <p:spPr>
          <a:xfrm>
            <a:off x="5990675" y="501975"/>
            <a:ext cx="2078700" cy="1813122"/>
          </a:xfrm>
          <a:prstGeom prst="rect">
            <a:avLst/>
          </a:prstGeom>
          <a:noFill/>
          <a:ln>
            <a:noFill/>
          </a:ln>
        </p:spPr>
      </p:pic>
      <p:pic>
        <p:nvPicPr>
          <p:cNvPr id="591" name="Google Shape;591;p84"/>
          <p:cNvPicPr preferRelativeResize="0"/>
          <p:nvPr/>
        </p:nvPicPr>
        <p:blipFill>
          <a:blip r:embed="rId5">
            <a:alphaModFix/>
          </a:blip>
          <a:stretch>
            <a:fillRect/>
          </a:stretch>
        </p:blipFill>
        <p:spPr>
          <a:xfrm>
            <a:off x="4840012" y="2571750"/>
            <a:ext cx="2078675" cy="1890003"/>
          </a:xfrm>
          <a:prstGeom prst="rect">
            <a:avLst/>
          </a:prstGeom>
          <a:noFill/>
          <a:ln>
            <a:noFill/>
          </a:ln>
        </p:spPr>
      </p:pic>
      <p:sp>
        <p:nvSpPr>
          <p:cNvPr id="592" name="Google Shape;592;p84"/>
          <p:cNvSpPr txBox="1"/>
          <p:nvPr/>
        </p:nvSpPr>
        <p:spPr>
          <a:xfrm>
            <a:off x="3880550" y="3048000"/>
            <a:ext cx="8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Pure Randomness </a:t>
            </a:r>
            <a:endParaRPr/>
          </a:p>
        </p:txBody>
      </p:sp>
      <p:sp>
        <p:nvSpPr>
          <p:cNvPr id="598" name="Google Shape;598;p85"/>
          <p:cNvSpPr txBox="1"/>
          <p:nvPr>
            <p:ph idx="1" type="body"/>
          </p:nvPr>
        </p:nvSpPr>
        <p:spPr>
          <a:xfrm>
            <a:off x="311700" y="1152475"/>
            <a:ext cx="444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math.Random()</a:t>
            </a:r>
            <a:endParaRPr/>
          </a:p>
          <a:p>
            <a:pPr indent="0" lvl="0" marL="0" rtl="0" algn="l">
              <a:spcBef>
                <a:spcPts val="1200"/>
              </a:spcBef>
              <a:spcAft>
                <a:spcPts val="0"/>
              </a:spcAft>
              <a:buNone/>
            </a:pPr>
            <a:r>
              <a:rPr lang="en-GB"/>
              <a:t>Visually pure randomness is pretty ugly</a:t>
            </a:r>
            <a:endParaRPr/>
          </a:p>
          <a:p>
            <a:pPr indent="-342900" lvl="0" marL="457200" rtl="0" algn="l">
              <a:spcBef>
                <a:spcPts val="1200"/>
              </a:spcBef>
              <a:spcAft>
                <a:spcPts val="0"/>
              </a:spcAft>
              <a:buSzPts val="1800"/>
              <a:buChar char="-"/>
            </a:pPr>
            <a:r>
              <a:rPr lang="en-GB"/>
              <a:t>As Lines look awful</a:t>
            </a:r>
            <a:endParaRPr/>
          </a:p>
          <a:p>
            <a:pPr indent="-342900" lvl="0" marL="457200" rtl="0" algn="l">
              <a:spcBef>
                <a:spcPts val="0"/>
              </a:spcBef>
              <a:spcAft>
                <a:spcPts val="0"/>
              </a:spcAft>
              <a:buSzPts val="1800"/>
              <a:buChar char="-"/>
            </a:pPr>
            <a:r>
              <a:rPr lang="en-GB"/>
              <a:t>As Colors jarringly flashing</a:t>
            </a:r>
            <a:endParaRPr/>
          </a:p>
          <a:p>
            <a:pPr indent="-342900" lvl="0" marL="457200" rtl="0" algn="l">
              <a:spcBef>
                <a:spcPts val="0"/>
              </a:spcBef>
              <a:spcAft>
                <a:spcPts val="0"/>
              </a:spcAft>
              <a:buSzPts val="1800"/>
              <a:buChar char="-"/>
            </a:pPr>
            <a:r>
              <a:rPr lang="en-GB"/>
              <a:t>As Sound awful static</a:t>
            </a:r>
            <a:endParaRPr/>
          </a:p>
          <a:p>
            <a:pPr indent="0" lvl="0" marL="0" rtl="0" algn="l">
              <a:spcBef>
                <a:spcPts val="1200"/>
              </a:spcBef>
              <a:spcAft>
                <a:spcPts val="1200"/>
              </a:spcAft>
              <a:buNone/>
            </a:pPr>
            <a:r>
              <a:t/>
            </a:r>
            <a:endParaRPr/>
          </a:p>
        </p:txBody>
      </p:sp>
      <p:pic>
        <p:nvPicPr>
          <p:cNvPr id="599" name="Google Shape;599;p85"/>
          <p:cNvPicPr preferRelativeResize="0"/>
          <p:nvPr/>
        </p:nvPicPr>
        <p:blipFill>
          <a:blip r:embed="rId3">
            <a:alphaModFix/>
          </a:blip>
          <a:stretch>
            <a:fillRect/>
          </a:stretch>
        </p:blipFill>
        <p:spPr>
          <a:xfrm>
            <a:off x="4833950" y="67263"/>
            <a:ext cx="4255425" cy="2407675"/>
          </a:xfrm>
          <a:prstGeom prst="rect">
            <a:avLst/>
          </a:prstGeom>
          <a:noFill/>
          <a:ln>
            <a:noFill/>
          </a:ln>
        </p:spPr>
      </p:pic>
      <p:pic>
        <p:nvPicPr>
          <p:cNvPr id="600" name="Google Shape;600;p85"/>
          <p:cNvPicPr preferRelativeResize="0"/>
          <p:nvPr/>
        </p:nvPicPr>
        <p:blipFill>
          <a:blip r:embed="rId4">
            <a:alphaModFix/>
          </a:blip>
          <a:stretch>
            <a:fillRect/>
          </a:stretch>
        </p:blipFill>
        <p:spPr>
          <a:xfrm>
            <a:off x="5287575" y="2733225"/>
            <a:ext cx="2905974" cy="1634600"/>
          </a:xfrm>
          <a:prstGeom prst="rect">
            <a:avLst/>
          </a:prstGeom>
          <a:noFill/>
          <a:ln>
            <a:noFill/>
          </a:ln>
        </p:spPr>
      </p:pic>
      <p:pic>
        <p:nvPicPr>
          <p:cNvPr id="601" name="Google Shape;601;p85" title="_White_noise.mp3">
            <a:hlinkClick r:id="rId5"/>
          </p:cNvPr>
          <p:cNvPicPr preferRelativeResize="0"/>
          <p:nvPr/>
        </p:nvPicPr>
        <p:blipFill>
          <a:blip r:embed="rId6">
            <a:alphaModFix/>
          </a:blip>
          <a:stretch>
            <a:fillRect/>
          </a:stretch>
        </p:blipFill>
        <p:spPr>
          <a:xfrm>
            <a:off x="4264450" y="4027625"/>
            <a:ext cx="830825" cy="8308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Perlin Noise</a:t>
            </a:r>
            <a:endParaRPr/>
          </a:p>
        </p:txBody>
      </p:sp>
      <p:sp>
        <p:nvSpPr>
          <p:cNvPr id="607" name="Google Shape;607;p86"/>
          <p:cNvSpPr txBox="1"/>
          <p:nvPr>
            <p:ph idx="1" type="body"/>
          </p:nvPr>
        </p:nvSpPr>
        <p:spPr>
          <a:xfrm>
            <a:off x="311700" y="1152475"/>
            <a:ext cx="39708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What we need is a noise that is very smooth.</a:t>
            </a:r>
            <a:endParaRPr/>
          </a:p>
          <a:p>
            <a:pPr indent="-342900" lvl="0" marL="457200" rtl="0" algn="l">
              <a:spcBef>
                <a:spcPts val="1200"/>
              </a:spcBef>
              <a:spcAft>
                <a:spcPts val="0"/>
              </a:spcAft>
              <a:buSzPts val="1800"/>
              <a:buChar char="-"/>
            </a:pPr>
            <a:r>
              <a:rPr lang="en-GB"/>
              <a:t>As a line, we get this hilly form</a:t>
            </a:r>
            <a:endParaRPr/>
          </a:p>
          <a:p>
            <a:pPr indent="-342900" lvl="0" marL="457200" rtl="0" algn="l">
              <a:spcBef>
                <a:spcPts val="0"/>
              </a:spcBef>
              <a:spcAft>
                <a:spcPts val="0"/>
              </a:spcAft>
              <a:buSzPts val="1800"/>
              <a:buChar char="-"/>
            </a:pPr>
            <a:r>
              <a:rPr lang="en-GB"/>
              <a:t>As color, we get gradients</a:t>
            </a:r>
            <a:endParaRPr/>
          </a:p>
          <a:p>
            <a:pPr indent="-342900" lvl="0" marL="457200" rtl="0" algn="l">
              <a:spcBef>
                <a:spcPts val="0"/>
              </a:spcBef>
              <a:spcAft>
                <a:spcPts val="0"/>
              </a:spcAft>
              <a:buSzPts val="1800"/>
              <a:buChar char="-"/>
            </a:pPr>
            <a:r>
              <a:rPr lang="en-GB"/>
              <a:t>As sound, we get </a:t>
            </a:r>
            <a:endParaRPr/>
          </a:p>
          <a:p>
            <a:pPr indent="0" lvl="0" marL="0" rtl="0" algn="l">
              <a:spcBef>
                <a:spcPts val="1200"/>
              </a:spcBef>
              <a:spcAft>
                <a:spcPts val="0"/>
              </a:spcAft>
              <a:buNone/>
            </a:pPr>
            <a:r>
              <a:rPr lang="en-GB"/>
              <a:t>90% of all visual effects-- fireballs, rain, and wind are all procedural effects from this image.</a:t>
            </a:r>
            <a:endParaRPr/>
          </a:p>
          <a:p>
            <a:pPr indent="0" lvl="0" marL="0" rtl="0" algn="l">
              <a:spcBef>
                <a:spcPts val="1200"/>
              </a:spcBef>
              <a:spcAft>
                <a:spcPts val="1200"/>
              </a:spcAft>
              <a:buNone/>
            </a:pPr>
            <a:r>
              <a:rPr lang="en-GB"/>
              <a:t>Most textures are based on noise as well. </a:t>
            </a:r>
            <a:endParaRPr/>
          </a:p>
        </p:txBody>
      </p:sp>
      <p:pic>
        <p:nvPicPr>
          <p:cNvPr id="608" name="Google Shape;608;p86"/>
          <p:cNvPicPr preferRelativeResize="0"/>
          <p:nvPr/>
        </p:nvPicPr>
        <p:blipFill>
          <a:blip r:embed="rId3">
            <a:alphaModFix/>
          </a:blip>
          <a:stretch>
            <a:fillRect/>
          </a:stretch>
        </p:blipFill>
        <p:spPr>
          <a:xfrm>
            <a:off x="4434000" y="312200"/>
            <a:ext cx="4514850" cy="2552700"/>
          </a:xfrm>
          <a:prstGeom prst="rect">
            <a:avLst/>
          </a:prstGeom>
          <a:noFill/>
          <a:ln>
            <a:noFill/>
          </a:ln>
        </p:spPr>
      </p:pic>
      <p:pic>
        <p:nvPicPr>
          <p:cNvPr id="609" name="Google Shape;609;p86" title="perlinNoise-1.mp3">
            <a:hlinkClick r:id="rId4"/>
          </p:cNvPr>
          <p:cNvPicPr preferRelativeResize="0"/>
          <p:nvPr/>
        </p:nvPicPr>
        <p:blipFill>
          <a:blip r:embed="rId5">
            <a:alphaModFix/>
          </a:blip>
          <a:stretch>
            <a:fillRect/>
          </a:stretch>
        </p:blipFill>
        <p:spPr>
          <a:xfrm>
            <a:off x="3933475" y="4175175"/>
            <a:ext cx="759175" cy="759175"/>
          </a:xfrm>
          <a:prstGeom prst="rect">
            <a:avLst/>
          </a:prstGeom>
          <a:noFill/>
          <a:ln>
            <a:noFill/>
          </a:ln>
        </p:spPr>
      </p:pic>
      <p:pic>
        <p:nvPicPr>
          <p:cNvPr id="610" name="Google Shape;610;p86"/>
          <p:cNvPicPr preferRelativeResize="0"/>
          <p:nvPr/>
        </p:nvPicPr>
        <p:blipFill>
          <a:blip r:embed="rId6">
            <a:alphaModFix/>
          </a:blip>
          <a:stretch>
            <a:fillRect/>
          </a:stretch>
        </p:blipFill>
        <p:spPr>
          <a:xfrm>
            <a:off x="4899350" y="3080775"/>
            <a:ext cx="3584150" cy="17920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Math.random() is easy,</a:t>
            </a:r>
            <a:br>
              <a:rPr lang="en-GB"/>
            </a:br>
            <a:r>
              <a:rPr lang="en-GB"/>
              <a:t>but how do we get noise</a:t>
            </a:r>
            <a:endParaRPr/>
          </a:p>
        </p:txBody>
      </p:sp>
      <p:pic>
        <p:nvPicPr>
          <p:cNvPr id="616" name="Google Shape;616;p87"/>
          <p:cNvPicPr preferRelativeResize="0"/>
          <p:nvPr/>
        </p:nvPicPr>
        <p:blipFill>
          <a:blip r:embed="rId3">
            <a:alphaModFix/>
          </a:blip>
          <a:stretch>
            <a:fillRect/>
          </a:stretch>
        </p:blipFill>
        <p:spPr>
          <a:xfrm>
            <a:off x="6730525" y="0"/>
            <a:ext cx="2413476" cy="2413476"/>
          </a:xfrm>
          <a:prstGeom prst="rect">
            <a:avLst/>
          </a:prstGeom>
          <a:noFill/>
          <a:ln>
            <a:noFill/>
          </a:ln>
        </p:spPr>
      </p:pic>
      <p:pic>
        <p:nvPicPr>
          <p:cNvPr id="617" name="Google Shape;617;p87"/>
          <p:cNvPicPr preferRelativeResize="0"/>
          <p:nvPr/>
        </p:nvPicPr>
        <p:blipFill>
          <a:blip r:embed="rId3">
            <a:alphaModFix/>
          </a:blip>
          <a:stretch>
            <a:fillRect/>
          </a:stretch>
        </p:blipFill>
        <p:spPr>
          <a:xfrm>
            <a:off x="0" y="0"/>
            <a:ext cx="2413476" cy="24134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Filter Effects Module</a:t>
            </a:r>
            <a:endParaRPr/>
          </a:p>
        </p:txBody>
      </p:sp>
      <p:sp>
        <p:nvSpPr>
          <p:cNvPr id="623" name="Google Shape;623;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filter specification is another spec from W3. Created in 2012 as a part of SVG </a:t>
            </a:r>
            <a:r>
              <a:rPr lang="en-GB"/>
              <a:t>specification </a:t>
            </a:r>
            <a:r>
              <a:rPr lang="en-GB"/>
              <a:t>but split from it in 2018. Although many still call them “SVG filters”. </a:t>
            </a:r>
            <a:endParaRPr/>
          </a:p>
          <a:p>
            <a:pPr indent="0" lvl="0" marL="0" rtl="0" algn="l">
              <a:spcBef>
                <a:spcPts val="1200"/>
              </a:spcBef>
              <a:spcAft>
                <a:spcPts val="0"/>
              </a:spcAft>
              <a:buNone/>
            </a:pPr>
            <a:r>
              <a:rPr lang="en-GB"/>
              <a:t>Filter effects are post-processing effects-- they are the last step before an element is displayed on the screen. </a:t>
            </a:r>
            <a:endParaRPr/>
          </a:p>
          <a:p>
            <a:pPr indent="0" lvl="0" marL="0" rtl="0" algn="l">
              <a:spcBef>
                <a:spcPts val="1200"/>
              </a:spcBef>
              <a:spcAft>
                <a:spcPts val="0"/>
              </a:spcAft>
              <a:buNone/>
            </a:pPr>
            <a:r>
              <a:rPr lang="en-GB"/>
              <a:t>Anything photoshop can do, filters do too.</a:t>
            </a:r>
            <a:endParaRPr/>
          </a:p>
          <a:p>
            <a:pPr indent="-342900" lvl="0" marL="457200" rtl="0" algn="l">
              <a:spcBef>
                <a:spcPts val="1200"/>
              </a:spcBef>
              <a:spcAft>
                <a:spcPts val="0"/>
              </a:spcAft>
              <a:buSzPts val="1800"/>
              <a:buChar char="-"/>
            </a:pPr>
            <a:r>
              <a:rPr lang="en-GB"/>
              <a:t>Blending   - </a:t>
            </a:r>
            <a:r>
              <a:rPr lang="en-GB"/>
              <a:t>Blurring</a:t>
            </a:r>
            <a:endParaRPr/>
          </a:p>
          <a:p>
            <a:pPr indent="-342900" lvl="0" marL="457200" rtl="0" algn="l">
              <a:spcBef>
                <a:spcPts val="0"/>
              </a:spcBef>
              <a:spcAft>
                <a:spcPts val="0"/>
              </a:spcAft>
              <a:buSzPts val="1800"/>
              <a:buChar char="-"/>
            </a:pPr>
            <a:r>
              <a:rPr lang="en-GB"/>
              <a:t>Lighting effects  - Displacement maps</a:t>
            </a:r>
            <a:endParaRPr/>
          </a:p>
          <a:p>
            <a:pPr indent="-342900" lvl="0" marL="457200" rtl="0" algn="l">
              <a:spcBef>
                <a:spcPts val="0"/>
              </a:spcBef>
              <a:spcAft>
                <a:spcPts val="0"/>
              </a:spcAft>
              <a:buSzPts val="1800"/>
              <a:buChar char="-"/>
            </a:pPr>
            <a:r>
              <a:rPr lang="en-GB"/>
              <a:t>and many more!</a:t>
            </a:r>
            <a:endParaRPr/>
          </a:p>
        </p:txBody>
      </p:sp>
      <p:pic>
        <p:nvPicPr>
          <p:cNvPr id="624" name="Google Shape;624;p88"/>
          <p:cNvPicPr preferRelativeResize="0"/>
          <p:nvPr/>
        </p:nvPicPr>
        <p:blipFill>
          <a:blip r:embed="rId3">
            <a:alphaModFix/>
          </a:blip>
          <a:stretch>
            <a:fillRect/>
          </a:stretch>
        </p:blipFill>
        <p:spPr>
          <a:xfrm>
            <a:off x="5256450" y="2571750"/>
            <a:ext cx="3650826" cy="2053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Filter Primitives</a:t>
            </a:r>
            <a:endParaRPr/>
          </a:p>
        </p:txBody>
      </p:sp>
      <p:sp>
        <p:nvSpPr>
          <p:cNvPr id="630" name="Google Shape;630;p89"/>
          <p:cNvSpPr txBox="1"/>
          <p:nvPr>
            <p:ph idx="1" type="body"/>
          </p:nvPr>
        </p:nvSpPr>
        <p:spPr>
          <a:xfrm>
            <a:off x="311700" y="1152475"/>
            <a:ext cx="8520600" cy="3701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a:solidFill>
                  <a:schemeClr val="dk1"/>
                </a:solidFill>
              </a:rPr>
              <a:t>Modules provide these function in the form of filter primitives that all share the syntax:</a:t>
            </a:r>
            <a:endParaRPr>
              <a:solidFill>
                <a:schemeClr val="dk1"/>
              </a:solidFill>
            </a:endParaRPr>
          </a:p>
          <a:p>
            <a:pPr indent="0" lvl="0" marL="914400" rtl="0" algn="l">
              <a:lnSpc>
                <a:spcPct val="100000"/>
              </a:lnSpc>
              <a:spcBef>
                <a:spcPts val="0"/>
              </a:spcBef>
              <a:spcAft>
                <a:spcPts val="0"/>
              </a:spcAft>
              <a:buNone/>
            </a:pPr>
            <a:r>
              <a:t/>
            </a:r>
            <a:endParaRPr>
              <a:solidFill>
                <a:schemeClr val="dk1"/>
              </a:solidFill>
            </a:endParaRPr>
          </a:p>
          <a:p>
            <a:pPr indent="0" lvl="0" marL="914400" rtl="0" algn="l">
              <a:lnSpc>
                <a:spcPct val="100000"/>
              </a:lnSpc>
              <a:spcBef>
                <a:spcPts val="0"/>
              </a:spcBef>
              <a:spcAft>
                <a:spcPts val="0"/>
              </a:spcAft>
              <a:buNone/>
            </a:pPr>
            <a:r>
              <a:t/>
            </a:r>
            <a:endParaRPr>
              <a:solidFill>
                <a:schemeClr val="dk1"/>
              </a:solidFill>
            </a:endParaRPr>
          </a:p>
          <a:p>
            <a:pPr indent="0" lvl="0" marL="91440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GB">
                <a:solidFill>
                  <a:schemeClr val="dk1"/>
                </a:solidFill>
              </a:rPr>
              <a: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GB">
                <a:solidFill>
                  <a:schemeClr val="dk1"/>
                </a:solidFill>
              </a:rPr>
              <a:t>One filter primitive we will use generates noise, and many more are designed with this filter as it’s input. </a:t>
            </a:r>
            <a:endParaRPr>
              <a:solidFill>
                <a:schemeClr val="dk1"/>
              </a:solidFill>
            </a:endParaRPr>
          </a:p>
        </p:txBody>
      </p:sp>
      <p:pic>
        <p:nvPicPr>
          <p:cNvPr id="631" name="Google Shape;631;p89"/>
          <p:cNvPicPr preferRelativeResize="0"/>
          <p:nvPr/>
        </p:nvPicPr>
        <p:blipFill>
          <a:blip r:embed="rId3">
            <a:alphaModFix/>
          </a:blip>
          <a:stretch>
            <a:fillRect/>
          </a:stretch>
        </p:blipFill>
        <p:spPr>
          <a:xfrm>
            <a:off x="1426925" y="1538098"/>
            <a:ext cx="5656874" cy="2610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&lt;feTurbulence&gt; </a:t>
            </a:r>
            <a:endParaRPr/>
          </a:p>
        </p:txBody>
      </p:sp>
      <p:sp>
        <p:nvSpPr>
          <p:cNvPr id="637" name="Google Shape;637;p90"/>
          <p:cNvSpPr txBox="1"/>
          <p:nvPr>
            <p:ph idx="1" type="body"/>
          </p:nvPr>
        </p:nvSpPr>
        <p:spPr>
          <a:xfrm>
            <a:off x="311700" y="1152475"/>
            <a:ext cx="33003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t>Perlin noise is created using the filter primitive “&lt;feTurbulence&gt;”</a:t>
            </a:r>
            <a:endParaRPr/>
          </a:p>
          <a:p>
            <a:pPr indent="0" lvl="0" marL="0" rtl="0" algn="l">
              <a:spcBef>
                <a:spcPts val="1200"/>
              </a:spcBef>
              <a:spcAft>
                <a:spcPts val="0"/>
              </a:spcAft>
              <a:buNone/>
            </a:pPr>
            <a:r>
              <a:rPr lang="en-GB"/>
              <a:t>For every Pixel on the screen, generate a random</a:t>
            </a:r>
            <a:endParaRPr/>
          </a:p>
          <a:p>
            <a:pPr indent="-334327" lvl="0" marL="457200" rtl="0" algn="l">
              <a:spcBef>
                <a:spcPts val="1200"/>
              </a:spcBef>
              <a:spcAft>
                <a:spcPts val="0"/>
              </a:spcAft>
              <a:buSzPct val="100000"/>
              <a:buChar char="-"/>
            </a:pPr>
            <a:r>
              <a:rPr lang="en-GB"/>
              <a:t>Red value</a:t>
            </a:r>
            <a:endParaRPr/>
          </a:p>
          <a:p>
            <a:pPr indent="-334327" lvl="0" marL="457200" rtl="0" algn="l">
              <a:spcBef>
                <a:spcPts val="0"/>
              </a:spcBef>
              <a:spcAft>
                <a:spcPts val="0"/>
              </a:spcAft>
              <a:buSzPct val="100000"/>
              <a:buChar char="-"/>
            </a:pPr>
            <a:r>
              <a:rPr lang="en-GB"/>
              <a:t>Green value</a:t>
            </a:r>
            <a:endParaRPr/>
          </a:p>
          <a:p>
            <a:pPr indent="-334327" lvl="0" marL="457200" rtl="0" algn="l">
              <a:spcBef>
                <a:spcPts val="0"/>
              </a:spcBef>
              <a:spcAft>
                <a:spcPts val="0"/>
              </a:spcAft>
              <a:buSzPct val="100000"/>
              <a:buChar char="-"/>
            </a:pPr>
            <a:r>
              <a:rPr lang="en-GB"/>
              <a:t>Blue value</a:t>
            </a:r>
            <a:endParaRPr/>
          </a:p>
          <a:p>
            <a:pPr indent="-334327" lvl="0" marL="457200" rtl="0" algn="l">
              <a:spcBef>
                <a:spcPts val="0"/>
              </a:spcBef>
              <a:spcAft>
                <a:spcPts val="0"/>
              </a:spcAft>
              <a:buSzPct val="100000"/>
              <a:buChar char="-"/>
            </a:pPr>
            <a:r>
              <a:rPr lang="en-GB"/>
              <a:t>Alpha value</a:t>
            </a:r>
            <a:endParaRPr/>
          </a:p>
          <a:p>
            <a:pPr indent="0" lvl="0" marL="0" rtl="0" algn="l">
              <a:spcBef>
                <a:spcPts val="1200"/>
              </a:spcBef>
              <a:spcAft>
                <a:spcPts val="1200"/>
              </a:spcAft>
              <a:buNone/>
            </a:pPr>
            <a:r>
              <a:rPr lang="en-GB"/>
              <a:t>Any white space is an alpha value of 0%</a:t>
            </a:r>
            <a:endParaRPr/>
          </a:p>
        </p:txBody>
      </p:sp>
      <p:pic>
        <p:nvPicPr>
          <p:cNvPr id="638" name="Google Shape;638;p90"/>
          <p:cNvPicPr preferRelativeResize="0"/>
          <p:nvPr/>
        </p:nvPicPr>
        <p:blipFill>
          <a:blip r:embed="rId3">
            <a:alphaModFix/>
          </a:blip>
          <a:stretch>
            <a:fillRect/>
          </a:stretch>
        </p:blipFill>
        <p:spPr>
          <a:xfrm>
            <a:off x="3661850" y="251900"/>
            <a:ext cx="5482151" cy="4316976"/>
          </a:xfrm>
          <a:prstGeom prst="rect">
            <a:avLst/>
          </a:prstGeom>
          <a:noFill/>
          <a:ln>
            <a:noFill/>
          </a:ln>
        </p:spPr>
      </p:pic>
      <p:sp>
        <p:nvSpPr>
          <p:cNvPr id="639" name="Google Shape;639;p90"/>
          <p:cNvSpPr txBox="1"/>
          <p:nvPr/>
        </p:nvSpPr>
        <p:spPr>
          <a:xfrm>
            <a:off x="5321475" y="4651150"/>
            <a:ext cx="16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Turbulence Noise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Attributes</a:t>
            </a:r>
            <a:endParaRPr/>
          </a:p>
        </p:txBody>
      </p:sp>
      <p:sp>
        <p:nvSpPr>
          <p:cNvPr id="645" name="Google Shape;645;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graphicFrame>
        <p:nvGraphicFramePr>
          <p:cNvPr id="646" name="Google Shape;646;p91"/>
          <p:cNvGraphicFramePr/>
          <p:nvPr/>
        </p:nvGraphicFramePr>
        <p:xfrm>
          <a:off x="311700" y="1687675"/>
          <a:ext cx="3000000" cy="3000000"/>
        </p:xfrm>
        <a:graphic>
          <a:graphicData uri="http://schemas.openxmlformats.org/drawingml/2006/table">
            <a:tbl>
              <a:tblPr>
                <a:noFill/>
                <a:tableStyleId>{3CF2CCF5-B7AA-4DD6-94E8-78822C75DC3C}</a:tableStyleId>
              </a:tblPr>
              <a:tblGrid>
                <a:gridCol w="1705750"/>
                <a:gridCol w="3425150"/>
              </a:tblGrid>
              <a:tr h="318900">
                <a:tc>
                  <a:txBody>
                    <a:bodyPr/>
                    <a:lstStyle/>
                    <a:p>
                      <a:pPr indent="0" lvl="0" marL="0" rtl="0" algn="l">
                        <a:spcBef>
                          <a:spcPts val="0"/>
                        </a:spcBef>
                        <a:spcAft>
                          <a:spcPts val="0"/>
                        </a:spcAft>
                        <a:buNone/>
                      </a:pPr>
                      <a:r>
                        <a:rPr lang="en-GB"/>
                        <a:t>baseFrequency</a:t>
                      </a:r>
                      <a:endParaRPr/>
                    </a:p>
                  </a:txBody>
                  <a:tcPr marT="91425" marB="91425" marR="91425" marL="91425"/>
                </a:tc>
                <a:tc>
                  <a:txBody>
                    <a:bodyPr/>
                    <a:lstStyle/>
                    <a:p>
                      <a:pPr indent="0" lvl="0" marL="0" rtl="0" algn="l">
                        <a:spcBef>
                          <a:spcPts val="0"/>
                        </a:spcBef>
                        <a:spcAft>
                          <a:spcPts val="0"/>
                        </a:spcAft>
                        <a:buNone/>
                      </a:pPr>
                      <a:r>
                        <a:rPr lang="en-GB"/>
                        <a:t>Zooms in/out. High </a:t>
                      </a:r>
                      <a:r>
                        <a:rPr lang="en-GB"/>
                        <a:t>values</a:t>
                      </a:r>
                      <a:r>
                        <a:rPr lang="en-GB"/>
                        <a:t> look like grain.</a:t>
                      </a:r>
                      <a:endParaRPr/>
                    </a:p>
                  </a:txBody>
                  <a:tcPr marT="91425" marB="91425" marR="91425" marL="91425"/>
                </a:tc>
              </a:tr>
              <a:tr h="318900">
                <a:tc>
                  <a:txBody>
                    <a:bodyPr/>
                    <a:lstStyle/>
                    <a:p>
                      <a:pPr indent="0" lvl="0" marL="0" rtl="0" algn="l">
                        <a:spcBef>
                          <a:spcPts val="0"/>
                        </a:spcBef>
                        <a:spcAft>
                          <a:spcPts val="0"/>
                        </a:spcAft>
                        <a:buNone/>
                      </a:pPr>
                      <a:r>
                        <a:rPr lang="en-GB"/>
                        <a:t>numOctaves</a:t>
                      </a:r>
                      <a:endParaRPr/>
                    </a:p>
                  </a:txBody>
                  <a:tcPr marT="91425" marB="91425" marR="91425" marL="91425"/>
                </a:tc>
                <a:tc>
                  <a:txBody>
                    <a:bodyPr/>
                    <a:lstStyle/>
                    <a:p>
                      <a:pPr indent="0" lvl="0" marL="0" rtl="0" algn="l">
                        <a:spcBef>
                          <a:spcPts val="0"/>
                        </a:spcBef>
                        <a:spcAft>
                          <a:spcPts val="0"/>
                        </a:spcAft>
                        <a:buNone/>
                      </a:pPr>
                      <a:r>
                        <a:rPr lang="en-GB"/>
                        <a:t>Higher detail. High performance cost</a:t>
                      </a:r>
                      <a:endParaRPr/>
                    </a:p>
                  </a:txBody>
                  <a:tcPr marT="91425" marB="91425" marR="91425" marL="91425"/>
                </a:tc>
              </a:tr>
              <a:tr h="490650">
                <a:tc>
                  <a:txBody>
                    <a:bodyPr/>
                    <a:lstStyle/>
                    <a:p>
                      <a:pPr indent="0" lvl="0" marL="0" rtl="0" algn="l">
                        <a:spcBef>
                          <a:spcPts val="0"/>
                        </a:spcBef>
                        <a:spcAft>
                          <a:spcPts val="0"/>
                        </a:spcAft>
                        <a:buNone/>
                      </a:pPr>
                      <a:r>
                        <a:rPr lang="en-GB"/>
                        <a:t>seed</a:t>
                      </a:r>
                      <a:endParaRPr/>
                    </a:p>
                  </a:txBody>
                  <a:tcPr marT="91425" marB="91425" marR="91425" marL="91425"/>
                </a:tc>
                <a:tc>
                  <a:txBody>
                    <a:bodyPr/>
                    <a:lstStyle/>
                    <a:p>
                      <a:pPr indent="0" lvl="0" marL="0" rtl="0" algn="l">
                        <a:spcBef>
                          <a:spcPts val="0"/>
                        </a:spcBef>
                        <a:spcAft>
                          <a:spcPts val="0"/>
                        </a:spcAft>
                        <a:buNone/>
                      </a:pPr>
                      <a:r>
                        <a:rPr lang="en-GB"/>
                        <a:t>Generates the same image every time. If not specified, it will be random</a:t>
                      </a:r>
                      <a:endParaRPr/>
                    </a:p>
                  </a:txBody>
                  <a:tcPr marT="91425" marB="91425" marR="91425" marL="91425"/>
                </a:tc>
              </a:tr>
              <a:tr h="490650">
                <a:tc>
                  <a:txBody>
                    <a:bodyPr/>
                    <a:lstStyle/>
                    <a:p>
                      <a:pPr indent="0" lvl="0" marL="0" rtl="0" algn="l">
                        <a:spcBef>
                          <a:spcPts val="0"/>
                        </a:spcBef>
                        <a:spcAft>
                          <a:spcPts val="0"/>
                        </a:spcAft>
                        <a:buNone/>
                      </a:pPr>
                      <a:r>
                        <a:rPr lang="en-GB"/>
                        <a:t>type</a:t>
                      </a:r>
                      <a:endParaRPr/>
                    </a:p>
                  </a:txBody>
                  <a:tcPr marT="91425" marB="91425" marR="91425" marL="91425"/>
                </a:tc>
                <a:tc>
                  <a:txBody>
                    <a:bodyPr/>
                    <a:lstStyle/>
                    <a:p>
                      <a:pPr indent="0" lvl="0" marL="0" rtl="0" algn="l">
                        <a:spcBef>
                          <a:spcPts val="0"/>
                        </a:spcBef>
                        <a:spcAft>
                          <a:spcPts val="0"/>
                        </a:spcAft>
                        <a:buNone/>
                      </a:pPr>
                      <a:r>
                        <a:rPr lang="en-GB"/>
                        <a:t>“fractalNoise”, fuzzy noise (shown)</a:t>
                      </a:r>
                      <a:endParaRPr/>
                    </a:p>
                    <a:p>
                      <a:pPr indent="0" lvl="0" marL="0" rtl="0" algn="l">
                        <a:spcBef>
                          <a:spcPts val="0"/>
                        </a:spcBef>
                        <a:spcAft>
                          <a:spcPts val="0"/>
                        </a:spcAft>
                        <a:buNone/>
                      </a:pPr>
                      <a:r>
                        <a:rPr lang="en-GB"/>
                        <a:t>“turbulence”,  absolute value (default)</a:t>
                      </a:r>
                      <a:endParaRPr/>
                    </a:p>
                  </a:txBody>
                  <a:tcPr marT="91425" marB="91425" marR="91425" marL="91425"/>
                </a:tc>
              </a:tr>
              <a:tr h="834100">
                <a:tc>
                  <a:txBody>
                    <a:bodyPr/>
                    <a:lstStyle/>
                    <a:p>
                      <a:pPr indent="0" lvl="0" marL="0" rtl="0" algn="l">
                        <a:spcBef>
                          <a:spcPts val="0"/>
                        </a:spcBef>
                        <a:spcAft>
                          <a:spcPts val="0"/>
                        </a:spcAft>
                        <a:buNone/>
                      </a:pPr>
                      <a:r>
                        <a:rPr lang="en-GB"/>
                        <a:t>stitchTiles </a:t>
                      </a:r>
                      <a:endParaRPr/>
                    </a:p>
                  </a:txBody>
                  <a:tcPr marT="91425" marB="91425" marR="91425" marL="91425"/>
                </a:tc>
                <a:tc>
                  <a:txBody>
                    <a:bodyPr/>
                    <a:lstStyle/>
                    <a:p>
                      <a:pPr indent="0" lvl="0" marL="0" rtl="0" algn="l">
                        <a:spcBef>
                          <a:spcPts val="0"/>
                        </a:spcBef>
                        <a:spcAft>
                          <a:spcPts val="0"/>
                        </a:spcAft>
                        <a:buNone/>
                      </a:pPr>
                      <a:r>
                        <a:rPr lang="en-GB"/>
                        <a:t>“Stitch” attempts to smooth borders with other turbulence functions</a:t>
                      </a:r>
                      <a:endParaRPr/>
                    </a:p>
                    <a:p>
                      <a:pPr indent="0" lvl="0" marL="0" rtl="0" algn="l">
                        <a:spcBef>
                          <a:spcPts val="0"/>
                        </a:spcBef>
                        <a:spcAft>
                          <a:spcPts val="0"/>
                        </a:spcAft>
                        <a:buNone/>
                      </a:pPr>
                      <a:r>
                        <a:rPr lang="en-GB"/>
                        <a:t>“noStitch” </a:t>
                      </a:r>
                      <a:endParaRPr/>
                    </a:p>
                  </a:txBody>
                  <a:tcPr marT="91425" marB="91425" marR="91425" marL="91425"/>
                </a:tc>
              </a:tr>
            </a:tbl>
          </a:graphicData>
        </a:graphic>
      </p:graphicFrame>
      <p:pic>
        <p:nvPicPr>
          <p:cNvPr id="647" name="Google Shape;647;p91"/>
          <p:cNvPicPr preferRelativeResize="0"/>
          <p:nvPr/>
        </p:nvPicPr>
        <p:blipFill>
          <a:blip r:embed="rId3">
            <a:alphaModFix/>
          </a:blip>
          <a:stretch>
            <a:fillRect/>
          </a:stretch>
        </p:blipFill>
        <p:spPr>
          <a:xfrm>
            <a:off x="5826950" y="121475"/>
            <a:ext cx="2994578" cy="2358624"/>
          </a:xfrm>
          <a:prstGeom prst="rect">
            <a:avLst/>
          </a:prstGeom>
          <a:noFill/>
          <a:ln>
            <a:noFill/>
          </a:ln>
          <a:effectLst>
            <a:outerShdw blurRad="57150" rotWithShape="0" algn="bl" dir="5400000" dist="19050">
              <a:srgbClr val="000000">
                <a:alpha val="50000"/>
              </a:srgbClr>
            </a:outerShdw>
          </a:effectLst>
        </p:spPr>
      </p:pic>
      <p:pic>
        <p:nvPicPr>
          <p:cNvPr id="648" name="Google Shape;648;p91"/>
          <p:cNvPicPr preferRelativeResize="0"/>
          <p:nvPr/>
        </p:nvPicPr>
        <p:blipFill>
          <a:blip r:embed="rId4">
            <a:alphaModFix/>
          </a:blip>
          <a:stretch>
            <a:fillRect/>
          </a:stretch>
        </p:blipFill>
        <p:spPr>
          <a:xfrm>
            <a:off x="6092472" y="3063000"/>
            <a:ext cx="2463525" cy="636225"/>
          </a:xfrm>
          <a:prstGeom prst="rect">
            <a:avLst/>
          </a:prstGeom>
          <a:noFill/>
          <a:ln>
            <a:noFill/>
          </a:ln>
        </p:spPr>
      </p:pic>
      <p:sp>
        <p:nvSpPr>
          <p:cNvPr id="649" name="Google Shape;649;p91"/>
          <p:cNvSpPr txBox="1"/>
          <p:nvPr/>
        </p:nvSpPr>
        <p:spPr>
          <a:xfrm>
            <a:off x="6876000" y="2660575"/>
            <a:ext cx="9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 Stitch</a:t>
            </a:r>
            <a:endParaRPr/>
          </a:p>
        </p:txBody>
      </p:sp>
      <p:pic>
        <p:nvPicPr>
          <p:cNvPr id="650" name="Google Shape;650;p91"/>
          <p:cNvPicPr preferRelativeResize="0"/>
          <p:nvPr/>
        </p:nvPicPr>
        <p:blipFill>
          <a:blip r:embed="rId5">
            <a:alphaModFix/>
          </a:blip>
          <a:stretch>
            <a:fillRect/>
          </a:stretch>
        </p:blipFill>
        <p:spPr>
          <a:xfrm>
            <a:off x="6103250" y="3813100"/>
            <a:ext cx="2441981" cy="636225"/>
          </a:xfrm>
          <a:prstGeom prst="rect">
            <a:avLst/>
          </a:prstGeom>
          <a:noFill/>
          <a:ln>
            <a:noFill/>
          </a:ln>
        </p:spPr>
      </p:pic>
      <p:sp>
        <p:nvSpPr>
          <p:cNvPr id="651" name="Google Shape;651;p91"/>
          <p:cNvSpPr txBox="1"/>
          <p:nvPr/>
        </p:nvSpPr>
        <p:spPr>
          <a:xfrm>
            <a:off x="7026000" y="4563200"/>
            <a:ext cx="6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Stitch</a:t>
            </a:r>
            <a:endParaRPr/>
          </a:p>
        </p:txBody>
      </p:sp>
      <p:sp>
        <p:nvSpPr>
          <p:cNvPr id="652" name="Google Shape;652;p91"/>
          <p:cNvSpPr txBox="1"/>
          <p:nvPr/>
        </p:nvSpPr>
        <p:spPr>
          <a:xfrm>
            <a:off x="4446600" y="177925"/>
            <a:ext cx="124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Fractal Noise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Each model works together</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SVGs can be styled using CSS</a:t>
            </a:r>
            <a:endParaRPr/>
          </a:p>
          <a:p>
            <a:pPr indent="-342900" lvl="0" marL="457200" rtl="0" algn="l">
              <a:spcBef>
                <a:spcPts val="0"/>
              </a:spcBef>
              <a:spcAft>
                <a:spcPts val="0"/>
              </a:spcAft>
              <a:buSzPts val="1800"/>
              <a:buChar char="-"/>
            </a:pPr>
            <a:r>
              <a:rPr lang="en-GB"/>
              <a:t>SVGs have filter elements that implement raster effects. (explained later)</a:t>
            </a:r>
            <a:endParaRPr/>
          </a:p>
          <a:p>
            <a:pPr indent="-342900" lvl="0" marL="457200" rtl="0" algn="l">
              <a:spcBef>
                <a:spcPts val="0"/>
              </a:spcBef>
              <a:spcAft>
                <a:spcPts val="0"/>
              </a:spcAft>
              <a:buSzPts val="1800"/>
              <a:buChar char="-"/>
            </a:pPr>
            <a:r>
              <a:rPr lang="en-GB"/>
              <a:t>CSS </a:t>
            </a:r>
            <a:r>
              <a:rPr lang="en-GB"/>
              <a:t>contains</a:t>
            </a:r>
            <a:r>
              <a:rPr lang="en-GB"/>
              <a:t> methods that utilize vectors and raster effects</a:t>
            </a:r>
            <a:endParaRPr/>
          </a:p>
          <a:p>
            <a:pPr indent="-317500" lvl="1" marL="914400" rtl="0" algn="l">
              <a:spcBef>
                <a:spcPts val="0"/>
              </a:spcBef>
              <a:spcAft>
                <a:spcPts val="0"/>
              </a:spcAft>
              <a:buSzPts val="1400"/>
              <a:buChar char="-"/>
            </a:pPr>
            <a:r>
              <a:rPr lang="en-GB"/>
              <a:t>Vectors:</a:t>
            </a:r>
            <a:endParaRPr/>
          </a:p>
          <a:p>
            <a:pPr indent="-317500" lvl="2" marL="1371600" rtl="0" algn="l">
              <a:spcBef>
                <a:spcPts val="0"/>
              </a:spcBef>
              <a:spcAft>
                <a:spcPts val="0"/>
              </a:spcAft>
              <a:buSzPts val="1400"/>
              <a:buChar char="-"/>
            </a:pPr>
            <a:r>
              <a:rPr lang="en-GB"/>
              <a:t>stroke: url(file.svg#pattern)  -- creates border using an svg</a:t>
            </a:r>
            <a:endParaRPr/>
          </a:p>
          <a:p>
            <a:pPr indent="-317500" lvl="2" marL="1371600" rtl="0" algn="l">
              <a:spcBef>
                <a:spcPts val="0"/>
              </a:spcBef>
              <a:spcAft>
                <a:spcPts val="0"/>
              </a:spcAft>
              <a:buSzPts val="1400"/>
              <a:buChar char="-"/>
            </a:pPr>
            <a:r>
              <a:rPr lang="en-GB"/>
              <a:t>f</a:t>
            </a:r>
            <a:r>
              <a:rPr lang="en-GB"/>
              <a:t>ill: url(file.svg##pattern) -- fill shape with an svg</a:t>
            </a:r>
            <a:endParaRPr/>
          </a:p>
          <a:p>
            <a:pPr indent="-317500" lvl="1" marL="914400" rtl="0" algn="l">
              <a:spcBef>
                <a:spcPts val="0"/>
              </a:spcBef>
              <a:spcAft>
                <a:spcPts val="0"/>
              </a:spcAft>
              <a:buSzPts val="1400"/>
              <a:buChar char="-"/>
            </a:pPr>
            <a:r>
              <a:rPr lang="en-GB"/>
              <a:t>Raster</a:t>
            </a:r>
            <a:endParaRPr/>
          </a:p>
          <a:p>
            <a:pPr indent="-317500" lvl="2" marL="1371600" rtl="0" algn="l">
              <a:spcBef>
                <a:spcPts val="0"/>
              </a:spcBef>
              <a:spcAft>
                <a:spcPts val="0"/>
              </a:spcAft>
              <a:buSzPts val="1400"/>
              <a:buChar char="-"/>
            </a:pPr>
            <a:r>
              <a:rPr lang="en-GB"/>
              <a:t>filter: blur(0);</a:t>
            </a:r>
            <a:endParaRPr/>
          </a:p>
          <a:p>
            <a:pPr indent="-317500" lvl="2" marL="1371600" rtl="0" algn="l">
              <a:spcBef>
                <a:spcPts val="0"/>
              </a:spcBef>
              <a:spcAft>
                <a:spcPts val="0"/>
              </a:spcAft>
              <a:buSzPts val="1400"/>
              <a:buChar char="-"/>
            </a:pPr>
            <a:r>
              <a:rPr lang="en-GB"/>
              <a:t>filter: grayscale(100%)</a:t>
            </a:r>
            <a:endParaRPr/>
          </a:p>
          <a:p>
            <a:pPr indent="-317500" lvl="2" marL="1371600" rtl="0" algn="l">
              <a:spcBef>
                <a:spcPts val="0"/>
              </a:spcBef>
              <a:spcAft>
                <a:spcPts val="0"/>
              </a:spcAft>
              <a:buSzPts val="1400"/>
              <a:buChar char="-"/>
            </a:pPr>
            <a:r>
              <a:rPr lang="en-GB"/>
              <a:t>filter: url(file.svg#filter-element) -- uses filter effect</a:t>
            </a:r>
            <a:endParaRPr/>
          </a:p>
        </p:txBody>
      </p:sp>
      <p:pic>
        <p:nvPicPr>
          <p:cNvPr id="111" name="Google Shape;111;p20"/>
          <p:cNvPicPr preferRelativeResize="0"/>
          <p:nvPr/>
        </p:nvPicPr>
        <p:blipFill>
          <a:blip r:embed="rId3">
            <a:alphaModFix/>
          </a:blip>
          <a:stretch>
            <a:fillRect/>
          </a:stretch>
        </p:blipFill>
        <p:spPr>
          <a:xfrm>
            <a:off x="6026725" y="2816544"/>
            <a:ext cx="2852800" cy="213960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&lt;feColorMatrix&gt;</a:t>
            </a:r>
            <a:endParaRPr/>
          </a:p>
        </p:txBody>
      </p:sp>
      <p:sp>
        <p:nvSpPr>
          <p:cNvPr id="658" name="Google Shape;658;p92"/>
          <p:cNvSpPr txBox="1"/>
          <p:nvPr>
            <p:ph idx="1" type="body"/>
          </p:nvPr>
        </p:nvSpPr>
        <p:spPr>
          <a:xfrm>
            <a:off x="311700" y="1152475"/>
            <a:ext cx="505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feColorMatrix loop through every pixel, and matrix-multiply each color channel individually.</a:t>
            </a:r>
            <a:endParaRPr/>
          </a:p>
          <a:p>
            <a:pPr indent="0" lvl="0" marL="0" rtl="0" algn="l">
              <a:spcBef>
                <a:spcPts val="1200"/>
              </a:spcBef>
              <a:spcAft>
                <a:spcPts val="0"/>
              </a:spcAft>
              <a:buNone/>
            </a:pPr>
            <a:r>
              <a:rPr lang="en-GB"/>
              <a:t>The following is the identity matrix, which means nothing changes from source to result.</a:t>
            </a:r>
            <a:endParaRPr/>
          </a:p>
          <a:p>
            <a:pPr indent="0" lvl="0" marL="0" rtl="0" algn="l">
              <a:spcBef>
                <a:spcPts val="1200"/>
              </a:spcBef>
              <a:spcAft>
                <a:spcPts val="1200"/>
              </a:spcAft>
              <a:buNone/>
            </a:pPr>
            <a:r>
              <a:t/>
            </a:r>
            <a:endParaRPr/>
          </a:p>
        </p:txBody>
      </p:sp>
      <p:pic>
        <p:nvPicPr>
          <p:cNvPr id="659" name="Google Shape;659;p92"/>
          <p:cNvPicPr preferRelativeResize="0"/>
          <p:nvPr/>
        </p:nvPicPr>
        <p:blipFill>
          <a:blip r:embed="rId3">
            <a:alphaModFix/>
          </a:blip>
          <a:stretch>
            <a:fillRect/>
          </a:stretch>
        </p:blipFill>
        <p:spPr>
          <a:xfrm>
            <a:off x="5369325" y="912000"/>
            <a:ext cx="3462976" cy="3763974"/>
          </a:xfrm>
          <a:prstGeom prst="rect">
            <a:avLst/>
          </a:prstGeom>
          <a:noFill/>
          <a:ln>
            <a:noFill/>
          </a:ln>
        </p:spPr>
      </p:pic>
      <p:pic>
        <p:nvPicPr>
          <p:cNvPr id="660" name="Google Shape;660;p92"/>
          <p:cNvPicPr preferRelativeResize="0"/>
          <p:nvPr/>
        </p:nvPicPr>
        <p:blipFill>
          <a:blip r:embed="rId4">
            <a:alphaModFix/>
          </a:blip>
          <a:stretch>
            <a:fillRect/>
          </a:stretch>
        </p:blipFill>
        <p:spPr>
          <a:xfrm>
            <a:off x="560325" y="2707300"/>
            <a:ext cx="2425725" cy="2353325"/>
          </a:xfrm>
          <a:prstGeom prst="rect">
            <a:avLst/>
          </a:prstGeom>
          <a:noFill/>
          <a:ln>
            <a:noFill/>
          </a:ln>
        </p:spPr>
      </p:pic>
      <p:sp>
        <p:nvSpPr>
          <p:cNvPr id="661" name="Google Shape;661;p92"/>
          <p:cNvSpPr txBox="1"/>
          <p:nvPr/>
        </p:nvSpPr>
        <p:spPr>
          <a:xfrm>
            <a:off x="3190750" y="2960425"/>
            <a:ext cx="2943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R for Red</a:t>
            </a:r>
            <a:endParaRPr sz="1800"/>
          </a:p>
          <a:p>
            <a:pPr indent="0" lvl="0" marL="0" rtl="0" algn="l">
              <a:spcBef>
                <a:spcPts val="0"/>
              </a:spcBef>
              <a:spcAft>
                <a:spcPts val="0"/>
              </a:spcAft>
              <a:buNone/>
            </a:pPr>
            <a:r>
              <a:rPr lang="en-GB" sz="1800"/>
              <a:t>G for Green</a:t>
            </a:r>
            <a:endParaRPr sz="1800"/>
          </a:p>
          <a:p>
            <a:pPr indent="0" lvl="0" marL="0" rtl="0" algn="l">
              <a:spcBef>
                <a:spcPts val="0"/>
              </a:spcBef>
              <a:spcAft>
                <a:spcPts val="0"/>
              </a:spcAft>
              <a:buNone/>
            </a:pPr>
            <a:r>
              <a:rPr lang="en-GB" sz="1800"/>
              <a:t>B for Blue</a:t>
            </a:r>
            <a:endParaRPr sz="1800"/>
          </a:p>
          <a:p>
            <a:pPr indent="0" lvl="0" marL="0" rtl="0" algn="l">
              <a:spcBef>
                <a:spcPts val="0"/>
              </a:spcBef>
              <a:spcAft>
                <a:spcPts val="0"/>
              </a:spcAft>
              <a:buNone/>
            </a:pPr>
            <a:r>
              <a:rPr lang="en-GB" sz="1800"/>
              <a:t>A for Alpha (transparency)</a:t>
            </a:r>
            <a:endParaRPr sz="1800"/>
          </a:p>
          <a:p>
            <a:pPr indent="0" lvl="0" marL="0" rtl="0" algn="l">
              <a:spcBef>
                <a:spcPts val="0"/>
              </a:spcBef>
              <a:spcAft>
                <a:spcPts val="0"/>
              </a:spcAft>
              <a:buNone/>
            </a:pPr>
            <a:r>
              <a:rPr lang="en-GB" sz="1800"/>
              <a:t>W for weight</a:t>
            </a:r>
            <a:endParaRPr sz="18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3"/>
          <p:cNvSpPr txBox="1"/>
          <p:nvPr>
            <p:ph type="title"/>
          </p:nvPr>
        </p:nvSpPr>
        <p:spPr>
          <a:xfrm>
            <a:off x="311700" y="555600"/>
            <a:ext cx="25512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A look at the matrix</a:t>
            </a:r>
            <a:endParaRPr/>
          </a:p>
        </p:txBody>
      </p:sp>
      <p:sp>
        <p:nvSpPr>
          <p:cNvPr id="667" name="Google Shape;667;p93"/>
          <p:cNvSpPr txBox="1"/>
          <p:nvPr>
            <p:ph idx="1" type="body"/>
          </p:nvPr>
        </p:nvSpPr>
        <p:spPr>
          <a:xfrm>
            <a:off x="311700" y="1389600"/>
            <a:ext cx="26376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lang="en-GB"/>
              <a:t>Each row adds to the final pixel.</a:t>
            </a:r>
            <a:endParaRPr/>
          </a:p>
          <a:p>
            <a:pPr indent="0" lvl="0" marL="0" rtl="0" algn="l">
              <a:spcBef>
                <a:spcPts val="1200"/>
              </a:spcBef>
              <a:spcAft>
                <a:spcPts val="0"/>
              </a:spcAft>
              <a:buNone/>
            </a:pPr>
            <a:r>
              <a:rPr lang="en-GB"/>
              <a:t>- Each column samples a percentage of the final pixel.</a:t>
            </a:r>
            <a:endParaRPr/>
          </a:p>
          <a:p>
            <a:pPr indent="0" lvl="0" marL="0" rtl="0" algn="l">
              <a:spcBef>
                <a:spcPts val="1200"/>
              </a:spcBef>
              <a:spcAft>
                <a:spcPts val="0"/>
              </a:spcAft>
              <a:buNone/>
            </a:pPr>
            <a:r>
              <a:rPr lang="en-GB"/>
              <a:t>Values can be from -1 to 1</a:t>
            </a:r>
            <a:br>
              <a:rPr lang="en-GB"/>
            </a:br>
            <a:r>
              <a:rPr lang="en-GB"/>
              <a:t> - including decimals</a:t>
            </a:r>
            <a:endParaRPr/>
          </a:p>
          <a:p>
            <a:pPr indent="0" lvl="0" marL="0" rtl="0" algn="l">
              <a:spcBef>
                <a:spcPts val="1200"/>
              </a:spcBef>
              <a:spcAft>
                <a:spcPts val="0"/>
              </a:spcAft>
              <a:buNone/>
            </a:pPr>
            <a:r>
              <a:rPr lang="en-GB"/>
              <a:t>A value of -1 subtracts color from the final pixel.</a:t>
            </a:r>
            <a:br>
              <a:rPr lang="en-GB"/>
            </a:br>
            <a:r>
              <a:rPr lang="en-GB"/>
              <a:t>Ex: a -1 in the green column darkens the image by the green value.</a:t>
            </a:r>
            <a:endParaRPr/>
          </a:p>
          <a:p>
            <a:pPr indent="0" lvl="0" marL="0" rtl="0" algn="l">
              <a:spcBef>
                <a:spcPts val="1200"/>
              </a:spcBef>
              <a:spcAft>
                <a:spcPts val="1200"/>
              </a:spcAft>
              <a:buNone/>
            </a:pPr>
            <a:r>
              <a:t/>
            </a:r>
            <a:endParaRPr/>
          </a:p>
        </p:txBody>
      </p:sp>
      <p:pic>
        <p:nvPicPr>
          <p:cNvPr id="668" name="Google Shape;668;p93"/>
          <p:cNvPicPr preferRelativeResize="0"/>
          <p:nvPr/>
        </p:nvPicPr>
        <p:blipFill>
          <a:blip r:embed="rId3">
            <a:alphaModFix/>
          </a:blip>
          <a:stretch>
            <a:fillRect/>
          </a:stretch>
        </p:blipFill>
        <p:spPr>
          <a:xfrm>
            <a:off x="2580675" y="-309475"/>
            <a:ext cx="6677331" cy="53824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4"/>
          <p:cNvSpPr txBox="1"/>
          <p:nvPr>
            <p:ph type="title"/>
          </p:nvPr>
        </p:nvSpPr>
        <p:spPr>
          <a:xfrm>
            <a:off x="311700" y="78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Here I’ve greened the cat</a:t>
            </a:r>
            <a:endParaRPr/>
          </a:p>
        </p:txBody>
      </p:sp>
      <p:sp>
        <p:nvSpPr>
          <p:cNvPr id="674" name="Google Shape;674;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5" name="Google Shape;675;p94"/>
          <p:cNvPicPr preferRelativeResize="0"/>
          <p:nvPr/>
        </p:nvPicPr>
        <p:blipFill>
          <a:blip r:embed="rId3">
            <a:alphaModFix/>
          </a:blip>
          <a:stretch>
            <a:fillRect/>
          </a:stretch>
        </p:blipFill>
        <p:spPr>
          <a:xfrm>
            <a:off x="3997475" y="1152474"/>
            <a:ext cx="5008399" cy="3311525"/>
          </a:xfrm>
          <a:prstGeom prst="rect">
            <a:avLst/>
          </a:prstGeom>
          <a:noFill/>
          <a:ln>
            <a:noFill/>
          </a:ln>
        </p:spPr>
      </p:pic>
      <p:pic>
        <p:nvPicPr>
          <p:cNvPr id="676" name="Google Shape;676;p94"/>
          <p:cNvPicPr preferRelativeResize="0"/>
          <p:nvPr/>
        </p:nvPicPr>
        <p:blipFill>
          <a:blip r:embed="rId4">
            <a:alphaModFix/>
          </a:blip>
          <a:stretch>
            <a:fillRect/>
          </a:stretch>
        </p:blipFill>
        <p:spPr>
          <a:xfrm>
            <a:off x="311700" y="1152471"/>
            <a:ext cx="3571383" cy="3311525"/>
          </a:xfrm>
          <a:prstGeom prst="rect">
            <a:avLst/>
          </a:prstGeom>
          <a:noFill/>
          <a:ln>
            <a:noFill/>
          </a:ln>
        </p:spPr>
      </p:pic>
      <p:sp>
        <p:nvSpPr>
          <p:cNvPr id="677" name="Google Shape;677;p94"/>
          <p:cNvSpPr txBox="1"/>
          <p:nvPr/>
        </p:nvSpPr>
        <p:spPr>
          <a:xfrm>
            <a:off x="606775" y="650838"/>
            <a:ext cx="44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matrix only add green where there was green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&lt;feComponentTransfer&gt;</a:t>
            </a:r>
            <a:endParaRPr/>
          </a:p>
        </p:txBody>
      </p:sp>
      <p:sp>
        <p:nvSpPr>
          <p:cNvPr id="683" name="Google Shape;683;p95"/>
          <p:cNvSpPr txBox="1"/>
          <p:nvPr>
            <p:ph idx="1" type="body"/>
          </p:nvPr>
        </p:nvSpPr>
        <p:spPr>
          <a:xfrm>
            <a:off x="311700" y="1152475"/>
            <a:ext cx="8520600" cy="3800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A component transfer will remap color data. This enables brightness adjustment, contrast adjustment, color balancing, and </a:t>
            </a:r>
            <a:r>
              <a:rPr b="1" lang="en-GB"/>
              <a:t>thresholding</a:t>
            </a:r>
            <a:r>
              <a:rPr lang="en-GB"/>
              <a:t>.</a:t>
            </a:r>
            <a:br>
              <a:rPr lang="en-GB"/>
            </a:br>
            <a:r>
              <a:rPr lang="en-GB"/>
              <a:t>First, we are required to select one or multiple (unique) channels</a:t>
            </a:r>
            <a:endParaRPr/>
          </a:p>
          <a:p>
            <a:pPr indent="-342900" lvl="0" marL="457200" rtl="0" algn="l">
              <a:spcBef>
                <a:spcPts val="1200"/>
              </a:spcBef>
              <a:spcAft>
                <a:spcPts val="0"/>
              </a:spcAft>
              <a:buSzPts val="1800"/>
              <a:buChar char="-"/>
            </a:pPr>
            <a:r>
              <a:rPr lang="en-GB"/>
              <a:t>&lt;feFuncA&gt; selects the alpha channel</a:t>
            </a:r>
            <a:endParaRPr/>
          </a:p>
          <a:p>
            <a:pPr indent="-342900" lvl="0" marL="457200" rtl="0" algn="l">
              <a:spcBef>
                <a:spcPts val="0"/>
              </a:spcBef>
              <a:spcAft>
                <a:spcPts val="0"/>
              </a:spcAft>
              <a:buSzPts val="1800"/>
              <a:buChar char="-"/>
            </a:pPr>
            <a:r>
              <a:rPr lang="en-GB"/>
              <a:t>&lt;feFuncR&gt; selects the red channel</a:t>
            </a:r>
            <a:endParaRPr/>
          </a:p>
          <a:p>
            <a:pPr indent="-342900" lvl="0" marL="457200" rtl="0" algn="l">
              <a:spcBef>
                <a:spcPts val="0"/>
              </a:spcBef>
              <a:spcAft>
                <a:spcPts val="0"/>
              </a:spcAft>
              <a:buSzPts val="1800"/>
              <a:buChar char="-"/>
            </a:pPr>
            <a:r>
              <a:rPr lang="en-GB"/>
              <a:t>&lt;feFuncG&gt; selects the green channel</a:t>
            </a:r>
            <a:endParaRPr/>
          </a:p>
          <a:p>
            <a:pPr indent="-342900" lvl="0" marL="457200" rtl="0" algn="l">
              <a:spcBef>
                <a:spcPts val="0"/>
              </a:spcBef>
              <a:spcAft>
                <a:spcPts val="0"/>
              </a:spcAft>
              <a:buSzPts val="1800"/>
              <a:buChar char="-"/>
            </a:pPr>
            <a:r>
              <a:rPr lang="en-GB"/>
              <a:t>&lt;feFuncB&gt; selects the blue channel</a:t>
            </a:r>
            <a:endParaRPr/>
          </a:p>
          <a:p>
            <a:pPr indent="0" lvl="0" marL="0" rtl="0" algn="l">
              <a:spcBef>
                <a:spcPts val="1200"/>
              </a:spcBef>
              <a:spcAft>
                <a:spcPts val="0"/>
              </a:spcAft>
              <a:buNone/>
            </a:pPr>
            <a:r>
              <a:rPr lang="en-GB"/>
              <a:t>Any selected channel will be passed to our </a:t>
            </a:r>
            <a:br>
              <a:rPr lang="en-GB"/>
            </a:br>
            <a:r>
              <a:rPr lang="en-GB"/>
              <a:t>output</a:t>
            </a:r>
            <a:r>
              <a:rPr lang="en-GB"/>
              <a:t>. </a:t>
            </a:r>
            <a:endParaRPr/>
          </a:p>
          <a:p>
            <a:pPr indent="0" lvl="0" marL="0" rtl="0" algn="l">
              <a:spcBef>
                <a:spcPts val="1200"/>
              </a:spcBef>
              <a:spcAft>
                <a:spcPts val="0"/>
              </a:spcAft>
              <a:buNone/>
            </a:pPr>
            <a:r>
              <a:rPr lang="en-GB"/>
              <a:t>The type attribute is critical. It </a:t>
            </a:r>
            <a:r>
              <a:rPr lang="en-GB"/>
              <a:t>defines</a:t>
            </a:r>
            <a:r>
              <a:rPr lang="en-GB"/>
              <a:t> the operations performed.</a:t>
            </a:r>
            <a:endParaRPr/>
          </a:p>
          <a:p>
            <a:pPr indent="0" lvl="0" marL="0" rtl="0" algn="l">
              <a:spcBef>
                <a:spcPts val="1200"/>
              </a:spcBef>
              <a:spcAft>
                <a:spcPts val="1200"/>
              </a:spcAft>
              <a:buNone/>
            </a:pPr>
            <a:r>
              <a:t/>
            </a:r>
            <a:endParaRPr/>
          </a:p>
        </p:txBody>
      </p:sp>
      <p:pic>
        <p:nvPicPr>
          <p:cNvPr id="684" name="Google Shape;684;p95"/>
          <p:cNvPicPr preferRelativeResize="0"/>
          <p:nvPr/>
        </p:nvPicPr>
        <p:blipFill>
          <a:blip r:embed="rId3">
            <a:alphaModFix/>
          </a:blip>
          <a:stretch>
            <a:fillRect/>
          </a:stretch>
        </p:blipFill>
        <p:spPr>
          <a:xfrm>
            <a:off x="5322700" y="2114450"/>
            <a:ext cx="3657600" cy="18764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&lt;feFunc?&gt;</a:t>
            </a:r>
            <a:endParaRPr/>
          </a:p>
        </p:txBody>
      </p:sp>
      <p:sp>
        <p:nvSpPr>
          <p:cNvPr id="690" name="Google Shape;690;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Each “type” attribute defines the following attributes it uses. </a:t>
            </a:r>
            <a:br>
              <a:rPr lang="en-GB"/>
            </a:br>
            <a:r>
              <a:rPr lang="en-GB"/>
              <a:t>- “linear” and “gamma” types allow us to edit colors like the color matrix, so we’ll not focus on those.</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t>Discrete </a:t>
            </a:r>
            <a:r>
              <a:rPr lang="en-GB"/>
              <a:t>and </a:t>
            </a:r>
            <a:r>
              <a:rPr b="1" lang="en-GB"/>
              <a:t>Table </a:t>
            </a:r>
            <a:r>
              <a:rPr lang="en-GB"/>
              <a:t>type use “tableValues” to divide the color range and then remap the values. This is a stepping function.</a:t>
            </a:r>
            <a:endParaRPr/>
          </a:p>
          <a:p>
            <a:pPr indent="-342900" lvl="0" marL="457200" rtl="0" algn="l">
              <a:spcBef>
                <a:spcPts val="1200"/>
              </a:spcBef>
              <a:spcAft>
                <a:spcPts val="0"/>
              </a:spcAft>
              <a:buSzPts val="1800"/>
              <a:buChar char="-"/>
            </a:pPr>
            <a:r>
              <a:rPr lang="en-GB"/>
              <a:t>Discrete clamps each range to a single value</a:t>
            </a:r>
            <a:endParaRPr/>
          </a:p>
          <a:p>
            <a:pPr indent="-342900" lvl="0" marL="457200" rtl="0" algn="l">
              <a:spcBef>
                <a:spcPts val="0"/>
              </a:spcBef>
              <a:spcAft>
                <a:spcPts val="0"/>
              </a:spcAft>
              <a:buSzPts val="1800"/>
              <a:buChar char="-"/>
            </a:pPr>
            <a:r>
              <a:rPr lang="en-GB"/>
              <a:t>Table clamps each range to a gradient of values. </a:t>
            </a:r>
            <a:endParaRPr/>
          </a:p>
        </p:txBody>
      </p:sp>
      <p:pic>
        <p:nvPicPr>
          <p:cNvPr id="691" name="Google Shape;691;p96"/>
          <p:cNvPicPr preferRelativeResize="0"/>
          <p:nvPr/>
        </p:nvPicPr>
        <p:blipFill>
          <a:blip r:embed="rId3">
            <a:alphaModFix/>
          </a:blip>
          <a:stretch>
            <a:fillRect/>
          </a:stretch>
        </p:blipFill>
        <p:spPr>
          <a:xfrm>
            <a:off x="600775" y="2217050"/>
            <a:ext cx="7942450" cy="572700"/>
          </a:xfrm>
          <a:prstGeom prst="rect">
            <a:avLst/>
          </a:prstGeom>
          <a:noFill/>
          <a:ln>
            <a:noFill/>
          </a:ln>
        </p:spPr>
      </p:pic>
      <p:pic>
        <p:nvPicPr>
          <p:cNvPr id="692" name="Google Shape;692;p96"/>
          <p:cNvPicPr preferRelativeResize="0"/>
          <p:nvPr/>
        </p:nvPicPr>
        <p:blipFill>
          <a:blip r:embed="rId4">
            <a:alphaModFix/>
          </a:blip>
          <a:stretch>
            <a:fillRect/>
          </a:stretch>
        </p:blipFill>
        <p:spPr>
          <a:xfrm>
            <a:off x="6097625" y="3168525"/>
            <a:ext cx="2605774" cy="17980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7"/>
          <p:cNvSpPr txBox="1"/>
          <p:nvPr>
            <p:ph idx="1" type="body"/>
          </p:nvPr>
        </p:nvSpPr>
        <p:spPr>
          <a:xfrm>
            <a:off x="212900" y="1223025"/>
            <a:ext cx="2976300" cy="361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number of </a:t>
            </a:r>
            <a:r>
              <a:rPr b="1" lang="en-GB"/>
              <a:t>selections </a:t>
            </a:r>
            <a:r>
              <a:rPr lang="en-GB"/>
              <a:t>equal the count of the values provided. Each selection shares an even range of values.</a:t>
            </a:r>
            <a:endParaRPr/>
          </a:p>
          <a:p>
            <a:pPr indent="0" lvl="0" marL="0" rtl="0" algn="l">
              <a:spcBef>
                <a:spcPts val="1200"/>
              </a:spcBef>
              <a:spcAft>
                <a:spcPts val="0"/>
              </a:spcAft>
              <a:buNone/>
            </a:pPr>
            <a:r>
              <a:rPr lang="en-GB"/>
              <a:t>- </a:t>
            </a:r>
            <a:r>
              <a:rPr lang="en-GB"/>
              <a:t>3 values = 33% per select</a:t>
            </a:r>
            <a:br>
              <a:rPr lang="en-GB"/>
            </a:br>
            <a:endParaRPr/>
          </a:p>
          <a:p>
            <a:pPr indent="0" lvl="0" marL="0" rtl="0" algn="l">
              <a:spcBef>
                <a:spcPts val="1200"/>
              </a:spcBef>
              <a:spcAft>
                <a:spcPts val="1200"/>
              </a:spcAft>
              <a:buNone/>
            </a:pPr>
            <a:r>
              <a:rPr lang="en-GB"/>
              <a:t>The </a:t>
            </a:r>
            <a:r>
              <a:rPr b="1" lang="en-GB"/>
              <a:t>value </a:t>
            </a:r>
            <a:r>
              <a:rPr lang="en-GB"/>
              <a:t>0-1 will be the transparency of the output. </a:t>
            </a:r>
            <a:endParaRPr/>
          </a:p>
        </p:txBody>
      </p:sp>
      <p:pic>
        <p:nvPicPr>
          <p:cNvPr id="698" name="Google Shape;698;p97"/>
          <p:cNvPicPr preferRelativeResize="0"/>
          <p:nvPr/>
        </p:nvPicPr>
        <p:blipFill>
          <a:blip r:embed="rId3">
            <a:alphaModFix/>
          </a:blip>
          <a:stretch>
            <a:fillRect/>
          </a:stretch>
        </p:blipFill>
        <p:spPr>
          <a:xfrm>
            <a:off x="2558313" y="261575"/>
            <a:ext cx="4027366" cy="572700"/>
          </a:xfrm>
          <a:prstGeom prst="rect">
            <a:avLst/>
          </a:prstGeom>
          <a:noFill/>
          <a:ln>
            <a:noFill/>
          </a:ln>
        </p:spPr>
      </p:pic>
      <p:pic>
        <p:nvPicPr>
          <p:cNvPr id="699" name="Google Shape;699;p97"/>
          <p:cNvPicPr preferRelativeResize="0"/>
          <p:nvPr/>
        </p:nvPicPr>
        <p:blipFill>
          <a:blip r:embed="rId4">
            <a:alphaModFix/>
          </a:blip>
          <a:stretch>
            <a:fillRect/>
          </a:stretch>
        </p:blipFill>
        <p:spPr>
          <a:xfrm>
            <a:off x="2867125" y="705550"/>
            <a:ext cx="6276874" cy="4437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Recoloring</a:t>
            </a:r>
            <a:endParaRPr/>
          </a:p>
        </p:txBody>
      </p:sp>
      <p:pic>
        <p:nvPicPr>
          <p:cNvPr id="705" name="Google Shape;705;p98"/>
          <p:cNvPicPr preferRelativeResize="0"/>
          <p:nvPr/>
        </p:nvPicPr>
        <p:blipFill>
          <a:blip r:embed="rId3">
            <a:alphaModFix/>
          </a:blip>
          <a:stretch>
            <a:fillRect/>
          </a:stretch>
        </p:blipFill>
        <p:spPr>
          <a:xfrm>
            <a:off x="311703" y="1216413"/>
            <a:ext cx="2949700" cy="3728400"/>
          </a:xfrm>
          <a:prstGeom prst="rect">
            <a:avLst/>
          </a:prstGeom>
          <a:noFill/>
          <a:ln>
            <a:noFill/>
          </a:ln>
        </p:spPr>
      </p:pic>
      <p:sp>
        <p:nvSpPr>
          <p:cNvPr id="706" name="Google Shape;706;p98"/>
          <p:cNvSpPr txBox="1"/>
          <p:nvPr/>
        </p:nvSpPr>
        <p:spPr>
          <a:xfrm>
            <a:off x="160600" y="585675"/>
            <a:ext cx="301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Discrete R, G, &amp; B channel Component Transfer </a:t>
            </a:r>
            <a:endParaRPr/>
          </a:p>
        </p:txBody>
      </p:sp>
      <p:pic>
        <p:nvPicPr>
          <p:cNvPr id="707" name="Google Shape;707;p98"/>
          <p:cNvPicPr preferRelativeResize="0"/>
          <p:nvPr/>
        </p:nvPicPr>
        <p:blipFill>
          <a:blip r:embed="rId4">
            <a:alphaModFix/>
          </a:blip>
          <a:stretch>
            <a:fillRect/>
          </a:stretch>
        </p:blipFill>
        <p:spPr>
          <a:xfrm>
            <a:off x="5968275" y="1189625"/>
            <a:ext cx="2908000" cy="3781975"/>
          </a:xfrm>
          <a:prstGeom prst="rect">
            <a:avLst/>
          </a:prstGeom>
          <a:noFill/>
          <a:ln>
            <a:noFill/>
          </a:ln>
        </p:spPr>
      </p:pic>
      <p:sp>
        <p:nvSpPr>
          <p:cNvPr id="708" name="Google Shape;708;p98"/>
          <p:cNvSpPr txBox="1"/>
          <p:nvPr/>
        </p:nvSpPr>
        <p:spPr>
          <a:xfrm>
            <a:off x="5915525" y="445225"/>
            <a:ext cx="301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Recolored</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Linear RGB, Color space management</a:t>
            </a:r>
            <a:endParaRPr/>
          </a:p>
        </p:txBody>
      </p:sp>
      <p:sp>
        <p:nvSpPr>
          <p:cNvPr id="714" name="Google Shape;714;p99"/>
          <p:cNvSpPr txBox="1"/>
          <p:nvPr>
            <p:ph idx="1" type="body"/>
          </p:nvPr>
        </p:nvSpPr>
        <p:spPr>
          <a:xfrm>
            <a:off x="311700" y="1152475"/>
            <a:ext cx="8520600" cy="1244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A linear color space is when a value is doubled, as is the intensity. The wrench in the cogs is that the human eye </a:t>
            </a:r>
            <a:r>
              <a:rPr lang="en-GB"/>
              <a:t>perceives</a:t>
            </a:r>
            <a:r>
              <a:rPr lang="en-GB"/>
              <a:t> more colors at low intensities than at high intensities. </a:t>
            </a:r>
            <a:endParaRPr/>
          </a:p>
          <a:p>
            <a:pPr indent="0" lvl="0" marL="0" rtl="0" algn="l">
              <a:spcBef>
                <a:spcPts val="1200"/>
              </a:spcBef>
              <a:spcAft>
                <a:spcPts val="1200"/>
              </a:spcAft>
              <a:buNone/>
            </a:pPr>
            <a:r>
              <a:rPr lang="en-GB"/>
              <a:t>Hex, or sRGB </a:t>
            </a:r>
            <a:r>
              <a:rPr lang="en-GB"/>
              <a:t>correspond</a:t>
            </a:r>
            <a:r>
              <a:rPr lang="en-GB"/>
              <a:t> to a curved, non-linear space. However, in order to work with filters we must convert to Linear Color Space, the raw electronic values. </a:t>
            </a:r>
            <a:endParaRPr/>
          </a:p>
        </p:txBody>
      </p:sp>
      <p:pic>
        <p:nvPicPr>
          <p:cNvPr id="715" name="Google Shape;715;p99"/>
          <p:cNvPicPr preferRelativeResize="0"/>
          <p:nvPr/>
        </p:nvPicPr>
        <p:blipFill>
          <a:blip r:embed="rId3">
            <a:alphaModFix/>
          </a:blip>
          <a:stretch>
            <a:fillRect/>
          </a:stretch>
        </p:blipFill>
        <p:spPr>
          <a:xfrm>
            <a:off x="5630675" y="2482501"/>
            <a:ext cx="3165975" cy="2860676"/>
          </a:xfrm>
          <a:prstGeom prst="rect">
            <a:avLst/>
          </a:prstGeom>
          <a:noFill/>
          <a:ln>
            <a:noFill/>
          </a:ln>
        </p:spPr>
      </p:pic>
      <p:sp>
        <p:nvSpPr>
          <p:cNvPr id="716" name="Google Shape;716;p99"/>
          <p:cNvSpPr txBox="1"/>
          <p:nvPr/>
        </p:nvSpPr>
        <p:spPr>
          <a:xfrm>
            <a:off x="311700" y="2431750"/>
            <a:ext cx="1648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math to convert is non trivial so we shall stand on the shoulders of giants and use </a:t>
            </a:r>
            <a:r>
              <a:rPr lang="en-GB" u="sng">
                <a:solidFill>
                  <a:schemeClr val="hlink"/>
                </a:solidFill>
                <a:hlinkClick r:id="rId4"/>
              </a:rPr>
              <a:t>Bence Szabo’s algorithm</a:t>
            </a:r>
            <a:r>
              <a:rPr lang="en-GB"/>
              <a:t>.</a:t>
            </a:r>
            <a:endParaRPr/>
          </a:p>
        </p:txBody>
      </p:sp>
      <p:pic>
        <p:nvPicPr>
          <p:cNvPr id="717" name="Google Shape;717;p99"/>
          <p:cNvPicPr preferRelativeResize="0"/>
          <p:nvPr/>
        </p:nvPicPr>
        <p:blipFill>
          <a:blip r:embed="rId5">
            <a:alphaModFix/>
          </a:blip>
          <a:stretch>
            <a:fillRect/>
          </a:stretch>
        </p:blipFill>
        <p:spPr>
          <a:xfrm>
            <a:off x="1991525" y="2431750"/>
            <a:ext cx="3701276" cy="282894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Step to Recolor</a:t>
            </a:r>
            <a:endParaRPr/>
          </a:p>
        </p:txBody>
      </p:sp>
      <p:sp>
        <p:nvSpPr>
          <p:cNvPr id="723" name="Google Shape;723;p100"/>
          <p:cNvSpPr txBox="1"/>
          <p:nvPr>
            <p:ph idx="1" type="body"/>
          </p:nvPr>
        </p:nvSpPr>
        <p:spPr>
          <a:xfrm>
            <a:off x="204675" y="1152475"/>
            <a:ext cx="4197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Convert to </a:t>
            </a:r>
            <a:r>
              <a:rPr lang="en-GB" u="sng">
                <a:solidFill>
                  <a:schemeClr val="hlink"/>
                </a:solidFill>
                <a:hlinkClick r:id="rId3"/>
              </a:rPr>
              <a:t>Linear RGB</a:t>
            </a:r>
            <a:endParaRPr/>
          </a:p>
          <a:p>
            <a:pPr indent="-342900" lvl="0" marL="457200" rtl="0" algn="l">
              <a:spcBef>
                <a:spcPts val="0"/>
              </a:spcBef>
              <a:spcAft>
                <a:spcPts val="0"/>
              </a:spcAft>
              <a:buSzPts val="1800"/>
              <a:buAutoNum type="arabicPeriod"/>
            </a:pPr>
            <a:r>
              <a:rPr lang="en-GB"/>
              <a:t>Add 1 to our Weight Colum’s Alpha</a:t>
            </a:r>
            <a:endParaRPr/>
          </a:p>
          <a:p>
            <a:pPr indent="-342900" lvl="0" marL="914400" rtl="0" algn="l">
              <a:spcBef>
                <a:spcPts val="0"/>
              </a:spcBef>
              <a:spcAft>
                <a:spcPts val="0"/>
              </a:spcAft>
              <a:buSzPts val="1800"/>
              <a:buChar char="-"/>
            </a:pPr>
            <a:r>
              <a:rPr lang="en-GB" sz="1400"/>
              <a:t>Every pixel </a:t>
            </a:r>
            <a:r>
              <a:rPr lang="en-GB" sz="1400"/>
              <a:t>currently</a:t>
            </a:r>
            <a:r>
              <a:rPr lang="en-GB" sz="1400"/>
              <a:t> is visible with 0,0,0 value or Black</a:t>
            </a:r>
            <a:endParaRPr sz="1500"/>
          </a:p>
        </p:txBody>
      </p:sp>
      <p:pic>
        <p:nvPicPr>
          <p:cNvPr id="724" name="Google Shape;724;p100"/>
          <p:cNvPicPr preferRelativeResize="0"/>
          <p:nvPr/>
        </p:nvPicPr>
        <p:blipFill>
          <a:blip r:embed="rId4">
            <a:alphaModFix/>
          </a:blip>
          <a:stretch>
            <a:fillRect/>
          </a:stretch>
        </p:blipFill>
        <p:spPr>
          <a:xfrm>
            <a:off x="4290375" y="0"/>
            <a:ext cx="4899902" cy="3274451"/>
          </a:xfrm>
          <a:prstGeom prst="rect">
            <a:avLst/>
          </a:prstGeom>
          <a:noFill/>
          <a:ln>
            <a:noFill/>
          </a:ln>
        </p:spPr>
      </p:pic>
      <p:sp>
        <p:nvSpPr>
          <p:cNvPr id="725" name="Google Shape;725;p100"/>
          <p:cNvSpPr txBox="1"/>
          <p:nvPr/>
        </p:nvSpPr>
        <p:spPr>
          <a:xfrm>
            <a:off x="204675" y="2355150"/>
            <a:ext cx="8967300" cy="273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dk2"/>
                </a:solidFill>
              </a:rPr>
              <a:t>3. </a:t>
            </a:r>
            <a:r>
              <a:rPr lang="en-GB" sz="1800">
                <a:solidFill>
                  <a:schemeClr val="dk2"/>
                </a:solidFill>
              </a:rPr>
              <a:t>Add a color to the Weight Column’s RGB</a:t>
            </a:r>
            <a:endParaRPr sz="1800">
              <a:solidFill>
                <a:schemeClr val="dk2"/>
              </a:solidFill>
            </a:endParaRPr>
          </a:p>
          <a:p>
            <a:pPr indent="-317500" lvl="0" marL="914400" rtl="0" algn="l">
              <a:lnSpc>
                <a:spcPct val="115000"/>
              </a:lnSpc>
              <a:spcBef>
                <a:spcPts val="1200"/>
              </a:spcBef>
              <a:spcAft>
                <a:spcPts val="0"/>
              </a:spcAft>
              <a:buClr>
                <a:schemeClr val="dk2"/>
              </a:buClr>
              <a:buSzPts val="1400"/>
              <a:buChar char="-"/>
            </a:pPr>
            <a:r>
              <a:rPr lang="en-GB">
                <a:solidFill>
                  <a:schemeClr val="dk2"/>
                </a:solidFill>
              </a:rPr>
              <a:t>Every pixel is now our added color</a:t>
            </a:r>
            <a:endParaRPr>
              <a:solidFill>
                <a:schemeClr val="dk2"/>
              </a:solidFill>
            </a:endParaRPr>
          </a:p>
          <a:p>
            <a:pPr indent="0" lvl="0" marL="0" rtl="0" algn="l">
              <a:lnSpc>
                <a:spcPct val="115000"/>
              </a:lnSpc>
              <a:spcBef>
                <a:spcPts val="1200"/>
              </a:spcBef>
              <a:spcAft>
                <a:spcPts val="0"/>
              </a:spcAft>
              <a:buNone/>
            </a:pPr>
            <a:r>
              <a:rPr lang="en-GB" sz="1800">
                <a:solidFill>
                  <a:schemeClr val="dk2"/>
                </a:solidFill>
              </a:rPr>
              <a:t>4. </a:t>
            </a:r>
            <a:r>
              <a:rPr lang="en-GB" sz="1800">
                <a:solidFill>
                  <a:schemeClr val="dk2"/>
                </a:solidFill>
              </a:rPr>
              <a:t>Add a color to each RGB column’s RGB.</a:t>
            </a:r>
            <a:endParaRPr sz="1800">
              <a:solidFill>
                <a:schemeClr val="dk2"/>
              </a:solidFill>
            </a:endParaRPr>
          </a:p>
          <a:p>
            <a:pPr indent="-317500" lvl="0" marL="914400" rtl="0" algn="l">
              <a:lnSpc>
                <a:spcPct val="115000"/>
              </a:lnSpc>
              <a:spcBef>
                <a:spcPts val="1200"/>
              </a:spcBef>
              <a:spcAft>
                <a:spcPts val="0"/>
              </a:spcAft>
              <a:buClr>
                <a:schemeClr val="dk2"/>
              </a:buClr>
              <a:buSzPts val="1400"/>
              <a:buChar char="-"/>
            </a:pPr>
            <a:r>
              <a:rPr lang="en-GB">
                <a:solidFill>
                  <a:schemeClr val="dk2"/>
                </a:solidFill>
              </a:rPr>
              <a:t>Each pixel within the area selected in &lt;feComponentTransfer&gt; will alter our base color</a:t>
            </a:r>
            <a:endParaRPr>
              <a:solidFill>
                <a:schemeClr val="dk2"/>
              </a:solidFill>
            </a:endParaRPr>
          </a:p>
          <a:p>
            <a:pPr indent="-317500" lvl="0" marL="914400" rtl="0" algn="l">
              <a:lnSpc>
                <a:spcPct val="115000"/>
              </a:lnSpc>
              <a:spcBef>
                <a:spcPts val="0"/>
              </a:spcBef>
              <a:spcAft>
                <a:spcPts val="0"/>
              </a:spcAft>
              <a:buClr>
                <a:schemeClr val="dk2"/>
              </a:buClr>
              <a:buSzPts val="1400"/>
              <a:buChar char="-"/>
            </a:pPr>
            <a:r>
              <a:rPr lang="en-GB">
                <a:solidFill>
                  <a:schemeClr val="dk2"/>
                </a:solidFill>
              </a:rPr>
              <a:t>To get our desired color, subtract the RGB column’s RGB from our base color.</a:t>
            </a:r>
            <a:br>
              <a:rPr lang="en-GB">
                <a:solidFill>
                  <a:schemeClr val="dk2"/>
                </a:solidFill>
              </a:rPr>
            </a:br>
            <a:r>
              <a:rPr lang="en-GB">
                <a:solidFill>
                  <a:schemeClr val="dk2"/>
                </a:solidFill>
              </a:rPr>
              <a:t>	Base R - Final Red</a:t>
            </a:r>
            <a:br>
              <a:rPr lang="en-GB">
                <a:solidFill>
                  <a:schemeClr val="dk2"/>
                </a:solidFill>
              </a:rPr>
            </a:br>
            <a:r>
              <a:rPr lang="en-GB">
                <a:solidFill>
                  <a:schemeClr val="dk2"/>
                </a:solidFill>
              </a:rPr>
              <a:t>	Base G - Final Green</a:t>
            </a:r>
            <a:br>
              <a:rPr lang="en-GB">
                <a:solidFill>
                  <a:schemeClr val="dk2"/>
                </a:solidFill>
              </a:rPr>
            </a:br>
            <a:r>
              <a:rPr lang="en-GB">
                <a:solidFill>
                  <a:schemeClr val="dk2"/>
                </a:solidFill>
              </a:rPr>
              <a:t>	Base B  - Final Blue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L-Systems</a:t>
            </a:r>
            <a:endParaRPr/>
          </a:p>
        </p:txBody>
      </p:sp>
      <p:sp>
        <p:nvSpPr>
          <p:cNvPr id="731" name="Google Shape;731;p10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Implementation</a:t>
            </a:r>
            <a:endParaRPr/>
          </a:p>
        </p:txBody>
      </p:sp>
      <p:sp>
        <p:nvSpPr>
          <p:cNvPr id="117" name="Google Shape;117;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2"/>
          <p:cNvSpPr txBox="1"/>
          <p:nvPr/>
        </p:nvSpPr>
        <p:spPr>
          <a:xfrm>
            <a:off x="575000" y="679150"/>
            <a:ext cx="4131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Developed in 1968 by a Hungarian theoretical biologist and botanist, Aristid Lindenmayer. L-systems are self-similar fractals, which are geometric shapes containing detailed structures on small scales.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An L-System is a string of characters with rules applied to each character. Each generation looks at the characters in the current list, and if it matches one of the rules, the next generation replaces that character with the rule.</a:t>
            </a:r>
            <a:endParaRPr/>
          </a:p>
        </p:txBody>
      </p:sp>
      <p:pic>
        <p:nvPicPr>
          <p:cNvPr id="737" name="Google Shape;737;p102"/>
          <p:cNvPicPr preferRelativeResize="0"/>
          <p:nvPr/>
        </p:nvPicPr>
        <p:blipFill>
          <a:blip r:embed="rId3">
            <a:alphaModFix/>
          </a:blip>
          <a:stretch>
            <a:fillRect/>
          </a:stretch>
        </p:blipFill>
        <p:spPr>
          <a:xfrm>
            <a:off x="5455300" y="679150"/>
            <a:ext cx="3199767" cy="32069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103"/>
          <p:cNvPicPr preferRelativeResize="0"/>
          <p:nvPr/>
        </p:nvPicPr>
        <p:blipFill>
          <a:blip r:embed="rId3">
            <a:alphaModFix/>
          </a:blip>
          <a:stretch>
            <a:fillRect/>
          </a:stretch>
        </p:blipFill>
        <p:spPr>
          <a:xfrm>
            <a:off x="3967150" y="164850"/>
            <a:ext cx="2828925" cy="1047750"/>
          </a:xfrm>
          <a:prstGeom prst="rect">
            <a:avLst/>
          </a:prstGeom>
          <a:noFill/>
          <a:ln>
            <a:noFill/>
          </a:ln>
        </p:spPr>
      </p:pic>
      <p:sp>
        <p:nvSpPr>
          <p:cNvPr id="743" name="Google Shape;743;p103"/>
          <p:cNvSpPr txBox="1"/>
          <p:nvPr/>
        </p:nvSpPr>
        <p:spPr>
          <a:xfrm>
            <a:off x="516500" y="488625"/>
            <a:ext cx="36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First, we start with defining the rule set.</a:t>
            </a:r>
            <a:endParaRPr/>
          </a:p>
        </p:txBody>
      </p:sp>
      <p:sp>
        <p:nvSpPr>
          <p:cNvPr id="744" name="Google Shape;744;p103"/>
          <p:cNvSpPr txBox="1"/>
          <p:nvPr/>
        </p:nvSpPr>
        <p:spPr>
          <a:xfrm>
            <a:off x="346875" y="1359850"/>
            <a:ext cx="477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Next, we will need the word that we will be generating and a few variables we will use later, “len” will be our set length for the size of the image to be drawn.</a:t>
            </a:r>
            <a:endParaRPr/>
          </a:p>
        </p:txBody>
      </p:sp>
      <p:pic>
        <p:nvPicPr>
          <p:cNvPr id="745" name="Google Shape;745;p103"/>
          <p:cNvPicPr preferRelativeResize="0"/>
          <p:nvPr/>
        </p:nvPicPr>
        <p:blipFill>
          <a:blip r:embed="rId4">
            <a:alphaModFix/>
          </a:blip>
          <a:stretch>
            <a:fillRect/>
          </a:stretch>
        </p:blipFill>
        <p:spPr>
          <a:xfrm>
            <a:off x="5126163" y="2338413"/>
            <a:ext cx="3404138" cy="2674113"/>
          </a:xfrm>
          <a:prstGeom prst="rect">
            <a:avLst/>
          </a:prstGeom>
          <a:noFill/>
          <a:ln>
            <a:noFill/>
          </a:ln>
        </p:spPr>
      </p:pic>
      <p:sp>
        <p:nvSpPr>
          <p:cNvPr id="746" name="Google Shape;746;p103"/>
          <p:cNvSpPr txBox="1"/>
          <p:nvPr/>
        </p:nvSpPr>
        <p:spPr>
          <a:xfrm>
            <a:off x="346875" y="2406750"/>
            <a:ext cx="4393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Then we will need a function to loop through and generate the next generation of strings. This will loop over every character in our current word. If the current character is not in our rules then we’ll add whatever character we’re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For example, if the character is an “X” or “F” then the entire string will be added. Otherwise, if the character is an “+”,”-”,”[“,”]” then only that character will be added.</a:t>
            </a:r>
            <a:endParaRPr/>
          </a:p>
        </p:txBody>
      </p:sp>
      <p:pic>
        <p:nvPicPr>
          <p:cNvPr id="747" name="Google Shape;747;p103"/>
          <p:cNvPicPr preferRelativeResize="0"/>
          <p:nvPr/>
        </p:nvPicPr>
        <p:blipFill>
          <a:blip r:embed="rId5">
            <a:alphaModFix/>
          </a:blip>
          <a:stretch>
            <a:fillRect/>
          </a:stretch>
        </p:blipFill>
        <p:spPr>
          <a:xfrm>
            <a:off x="6911050" y="686975"/>
            <a:ext cx="1619250" cy="15621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4"/>
          <p:cNvSpPr txBox="1"/>
          <p:nvPr/>
        </p:nvSpPr>
        <p:spPr>
          <a:xfrm>
            <a:off x="666000" y="801250"/>
            <a:ext cx="3906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Each character represents a different value. In this case, "X" is our starting point, "F" means to draw forward, "+" turns left 25 degrees, "-" turns right 25 degrees, "[" saves the current values of the position and angle, &amp; "]" restores the saved values.</a:t>
            </a:r>
            <a:endParaRPr>
              <a:solidFill>
                <a:schemeClr val="dk1"/>
              </a:solidFill>
            </a:endParaRPr>
          </a:p>
        </p:txBody>
      </p:sp>
      <p:sp>
        <p:nvSpPr>
          <p:cNvPr id="753" name="Google Shape;753;p104"/>
          <p:cNvSpPr txBox="1"/>
          <p:nvPr/>
        </p:nvSpPr>
        <p:spPr>
          <a:xfrm>
            <a:off x="5097000" y="651225"/>
            <a:ext cx="3767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t>Example: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variables : X F</a:t>
            </a:r>
            <a:endParaRPr/>
          </a:p>
          <a:p>
            <a:pPr indent="0" lvl="0" marL="0" rtl="0" algn="l">
              <a:spcBef>
                <a:spcPts val="0"/>
              </a:spcBef>
              <a:spcAft>
                <a:spcPts val="0"/>
              </a:spcAft>
              <a:buClr>
                <a:schemeClr val="dk1"/>
              </a:buClr>
              <a:buSzPts val="1100"/>
              <a:buFont typeface="Arial"/>
              <a:buNone/>
            </a:pPr>
            <a:r>
              <a:rPr lang="en-GB"/>
              <a:t>constants : + − [ ]</a:t>
            </a:r>
            <a:endParaRPr/>
          </a:p>
          <a:p>
            <a:pPr indent="0" lvl="0" marL="0" rtl="0" algn="l">
              <a:spcBef>
                <a:spcPts val="0"/>
              </a:spcBef>
              <a:spcAft>
                <a:spcPts val="0"/>
              </a:spcAft>
              <a:buClr>
                <a:schemeClr val="dk1"/>
              </a:buClr>
              <a:buSzPts val="1100"/>
              <a:buFont typeface="Arial"/>
              <a:buNone/>
            </a:pPr>
            <a:r>
              <a:rPr lang="en-GB"/>
              <a:t>start  : X</a:t>
            </a:r>
            <a:endParaRPr/>
          </a:p>
          <a:p>
            <a:pPr indent="0" lvl="0" marL="0" rtl="0" algn="l">
              <a:spcBef>
                <a:spcPts val="0"/>
              </a:spcBef>
              <a:spcAft>
                <a:spcPts val="0"/>
              </a:spcAft>
              <a:buClr>
                <a:schemeClr val="dk1"/>
              </a:buClr>
              <a:buSzPts val="1100"/>
              <a:buFont typeface="Arial"/>
              <a:buNone/>
            </a:pPr>
            <a:r>
              <a:rPr lang="en-GB"/>
              <a:t>rules  : (X → F+[[X]-X]-F[-FX]+X), (F → FF)</a:t>
            </a:r>
            <a:endParaRPr/>
          </a:p>
          <a:p>
            <a:pPr indent="0" lvl="0" marL="0" rtl="0" algn="l">
              <a:spcBef>
                <a:spcPts val="0"/>
              </a:spcBef>
              <a:spcAft>
                <a:spcPts val="0"/>
              </a:spcAft>
              <a:buClr>
                <a:schemeClr val="dk1"/>
              </a:buClr>
              <a:buSzPts val="1100"/>
              <a:buFont typeface="Arial"/>
              <a:buNone/>
            </a:pPr>
            <a:r>
              <a:rPr lang="en-GB"/>
              <a:t>angle  : 25°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54" name="Google Shape;754;p104"/>
          <p:cNvSpPr txBox="1"/>
          <p:nvPr/>
        </p:nvSpPr>
        <p:spPr>
          <a:xfrm>
            <a:off x="666000" y="2775225"/>
            <a:ext cx="431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"X" is mapped to "F+[[X]-X]-F[-FX]+X". In the next generation, "X" will be replaced with "F+[[X]-X]-F[-FX]+X", &amp; "F" becomes "FF". The next "X" in the string will be replaced with the entire string, and so on, becoming more and more complex.</a:t>
            </a:r>
            <a:endParaRPr/>
          </a:p>
        </p:txBody>
      </p:sp>
      <p:pic>
        <p:nvPicPr>
          <p:cNvPr id="755" name="Google Shape;755;p104"/>
          <p:cNvPicPr preferRelativeResize="0"/>
          <p:nvPr/>
        </p:nvPicPr>
        <p:blipFill>
          <a:blip r:embed="rId3">
            <a:alphaModFix/>
          </a:blip>
          <a:stretch>
            <a:fillRect/>
          </a:stretch>
        </p:blipFill>
        <p:spPr>
          <a:xfrm>
            <a:off x="5769125" y="2724025"/>
            <a:ext cx="2119582" cy="206347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105"/>
          <p:cNvPicPr preferRelativeResize="0"/>
          <p:nvPr/>
        </p:nvPicPr>
        <p:blipFill>
          <a:blip r:embed="rId3">
            <a:alphaModFix/>
          </a:blip>
          <a:stretch>
            <a:fillRect/>
          </a:stretch>
        </p:blipFill>
        <p:spPr>
          <a:xfrm>
            <a:off x="2304938" y="325038"/>
            <a:ext cx="2162175" cy="428625"/>
          </a:xfrm>
          <a:prstGeom prst="rect">
            <a:avLst/>
          </a:prstGeom>
          <a:noFill/>
          <a:ln>
            <a:noFill/>
          </a:ln>
        </p:spPr>
      </p:pic>
      <p:pic>
        <p:nvPicPr>
          <p:cNvPr id="761" name="Google Shape;761;p105"/>
          <p:cNvPicPr preferRelativeResize="0"/>
          <p:nvPr/>
        </p:nvPicPr>
        <p:blipFill>
          <a:blip r:embed="rId4">
            <a:alphaModFix/>
          </a:blip>
          <a:stretch>
            <a:fillRect/>
          </a:stretch>
        </p:blipFill>
        <p:spPr>
          <a:xfrm>
            <a:off x="7979600" y="152400"/>
            <a:ext cx="831050" cy="666750"/>
          </a:xfrm>
          <a:prstGeom prst="rect">
            <a:avLst/>
          </a:prstGeom>
          <a:noFill/>
          <a:ln>
            <a:noFill/>
          </a:ln>
        </p:spPr>
      </p:pic>
      <p:sp>
        <p:nvSpPr>
          <p:cNvPr id="762" name="Google Shape;762;p105"/>
          <p:cNvSpPr txBox="1"/>
          <p:nvPr/>
        </p:nvSpPr>
        <p:spPr>
          <a:xfrm>
            <a:off x="6657575" y="152400"/>
            <a:ext cx="13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First iteration</a:t>
            </a:r>
            <a:endParaRPr/>
          </a:p>
        </p:txBody>
      </p:sp>
      <p:pic>
        <p:nvPicPr>
          <p:cNvPr id="763" name="Google Shape;763;p105"/>
          <p:cNvPicPr preferRelativeResize="0"/>
          <p:nvPr/>
        </p:nvPicPr>
        <p:blipFill>
          <a:blip r:embed="rId5">
            <a:alphaModFix/>
          </a:blip>
          <a:stretch>
            <a:fillRect/>
          </a:stretch>
        </p:blipFill>
        <p:spPr>
          <a:xfrm>
            <a:off x="228400" y="970350"/>
            <a:ext cx="6324375" cy="533400"/>
          </a:xfrm>
          <a:prstGeom prst="rect">
            <a:avLst/>
          </a:prstGeom>
          <a:noFill/>
          <a:ln>
            <a:noFill/>
          </a:ln>
        </p:spPr>
      </p:pic>
      <p:pic>
        <p:nvPicPr>
          <p:cNvPr id="764" name="Google Shape;764;p105"/>
          <p:cNvPicPr preferRelativeResize="0"/>
          <p:nvPr/>
        </p:nvPicPr>
        <p:blipFill>
          <a:blip r:embed="rId6">
            <a:alphaModFix/>
          </a:blip>
          <a:stretch>
            <a:fillRect/>
          </a:stretch>
        </p:blipFill>
        <p:spPr>
          <a:xfrm>
            <a:off x="7979588" y="1070288"/>
            <a:ext cx="714375" cy="609600"/>
          </a:xfrm>
          <a:prstGeom prst="rect">
            <a:avLst/>
          </a:prstGeom>
          <a:noFill/>
          <a:ln>
            <a:noFill/>
          </a:ln>
        </p:spPr>
      </p:pic>
      <p:pic>
        <p:nvPicPr>
          <p:cNvPr id="765" name="Google Shape;765;p105"/>
          <p:cNvPicPr preferRelativeResize="0"/>
          <p:nvPr/>
        </p:nvPicPr>
        <p:blipFill>
          <a:blip r:embed="rId7">
            <a:alphaModFix/>
          </a:blip>
          <a:stretch>
            <a:fillRect/>
          </a:stretch>
        </p:blipFill>
        <p:spPr>
          <a:xfrm>
            <a:off x="170250" y="1644225"/>
            <a:ext cx="6377976" cy="1400175"/>
          </a:xfrm>
          <a:prstGeom prst="rect">
            <a:avLst/>
          </a:prstGeom>
          <a:noFill/>
          <a:ln>
            <a:noFill/>
          </a:ln>
        </p:spPr>
      </p:pic>
      <p:pic>
        <p:nvPicPr>
          <p:cNvPr id="766" name="Google Shape;766;p105"/>
          <p:cNvPicPr preferRelativeResize="0"/>
          <p:nvPr/>
        </p:nvPicPr>
        <p:blipFill>
          <a:blip r:embed="rId8">
            <a:alphaModFix/>
          </a:blip>
          <a:stretch>
            <a:fillRect/>
          </a:stretch>
        </p:blipFill>
        <p:spPr>
          <a:xfrm>
            <a:off x="7717650" y="2197575"/>
            <a:ext cx="981075" cy="876300"/>
          </a:xfrm>
          <a:prstGeom prst="rect">
            <a:avLst/>
          </a:prstGeom>
          <a:noFill/>
          <a:ln>
            <a:noFill/>
          </a:ln>
        </p:spPr>
      </p:pic>
      <p:pic>
        <p:nvPicPr>
          <p:cNvPr id="767" name="Google Shape;767;p105"/>
          <p:cNvPicPr preferRelativeResize="0"/>
          <p:nvPr/>
        </p:nvPicPr>
        <p:blipFill>
          <a:blip r:embed="rId9">
            <a:alphaModFix/>
          </a:blip>
          <a:stretch>
            <a:fillRect/>
          </a:stretch>
        </p:blipFill>
        <p:spPr>
          <a:xfrm>
            <a:off x="223850" y="3113950"/>
            <a:ext cx="6324374" cy="1918100"/>
          </a:xfrm>
          <a:prstGeom prst="rect">
            <a:avLst/>
          </a:prstGeom>
          <a:noFill/>
          <a:ln>
            <a:noFill/>
          </a:ln>
        </p:spPr>
      </p:pic>
      <p:pic>
        <p:nvPicPr>
          <p:cNvPr id="768" name="Google Shape;768;p105"/>
          <p:cNvPicPr preferRelativeResize="0"/>
          <p:nvPr/>
        </p:nvPicPr>
        <p:blipFill>
          <a:blip r:embed="rId10">
            <a:alphaModFix/>
          </a:blip>
          <a:stretch>
            <a:fillRect/>
          </a:stretch>
        </p:blipFill>
        <p:spPr>
          <a:xfrm>
            <a:off x="7132825" y="3604025"/>
            <a:ext cx="1677825" cy="1312075"/>
          </a:xfrm>
          <a:prstGeom prst="rect">
            <a:avLst/>
          </a:prstGeom>
          <a:noFill/>
          <a:ln>
            <a:noFill/>
          </a:ln>
        </p:spPr>
      </p:pic>
      <p:sp>
        <p:nvSpPr>
          <p:cNvPr id="769" name="Google Shape;769;p105"/>
          <p:cNvSpPr txBox="1"/>
          <p:nvPr/>
        </p:nvSpPr>
        <p:spPr>
          <a:xfrm>
            <a:off x="6548227" y="819150"/>
            <a:ext cx="16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Second </a:t>
            </a:r>
            <a:r>
              <a:rPr lang="en-GB"/>
              <a:t>iteration</a:t>
            </a:r>
            <a:endParaRPr/>
          </a:p>
        </p:txBody>
      </p:sp>
      <p:sp>
        <p:nvSpPr>
          <p:cNvPr id="770" name="Google Shape;770;p105"/>
          <p:cNvSpPr txBox="1"/>
          <p:nvPr/>
        </p:nvSpPr>
        <p:spPr>
          <a:xfrm>
            <a:off x="6657577" y="1797363"/>
            <a:ext cx="16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Third </a:t>
            </a:r>
            <a:r>
              <a:rPr lang="en-GB"/>
              <a:t>iteration</a:t>
            </a:r>
            <a:endParaRPr/>
          </a:p>
        </p:txBody>
      </p:sp>
      <p:sp>
        <p:nvSpPr>
          <p:cNvPr id="771" name="Google Shape;771;p105"/>
          <p:cNvSpPr txBox="1"/>
          <p:nvPr/>
        </p:nvSpPr>
        <p:spPr>
          <a:xfrm>
            <a:off x="6657577" y="3113950"/>
            <a:ext cx="16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Fourth </a:t>
            </a:r>
            <a:r>
              <a:rPr lang="en-GB"/>
              <a:t>iteration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106"/>
          <p:cNvPicPr preferRelativeResize="0"/>
          <p:nvPr/>
        </p:nvPicPr>
        <p:blipFill>
          <a:blip r:embed="rId3">
            <a:alphaModFix/>
          </a:blip>
          <a:stretch>
            <a:fillRect/>
          </a:stretch>
        </p:blipFill>
        <p:spPr>
          <a:xfrm>
            <a:off x="5625651" y="281000"/>
            <a:ext cx="2658225" cy="4418875"/>
          </a:xfrm>
          <a:prstGeom prst="rect">
            <a:avLst/>
          </a:prstGeom>
          <a:noFill/>
          <a:ln>
            <a:noFill/>
          </a:ln>
        </p:spPr>
      </p:pic>
      <p:sp>
        <p:nvSpPr>
          <p:cNvPr id="777" name="Google Shape;777;p106"/>
          <p:cNvSpPr txBox="1"/>
          <p:nvPr/>
        </p:nvSpPr>
        <p:spPr>
          <a:xfrm>
            <a:off x="505750" y="281000"/>
            <a:ext cx="42969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Here we set up our draw rules that assign values to our characters in the string and set up our canvas ready to be drawn 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Here we can define our angle and drawRules variables we declared earlier.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First, we define our "F" value. We can set its color using stroke(). In our example, "F" represents the branch and so we color it brown using RGB.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Next line() will draw our line. The first two values indicate our starting position, and the last two indicate our ending position. We want to draw our line upwards, so we set a negative value of 3.</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translate() will move our starting point to the end of the line. This is where we will be starting from when the loop begins.</a:t>
            </a:r>
            <a:endParaRPr>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107"/>
          <p:cNvPicPr preferRelativeResize="0"/>
          <p:nvPr/>
        </p:nvPicPr>
        <p:blipFill>
          <a:blip r:embed="rId3">
            <a:alphaModFix/>
          </a:blip>
          <a:stretch>
            <a:fillRect/>
          </a:stretch>
        </p:blipFill>
        <p:spPr>
          <a:xfrm>
            <a:off x="5625651" y="281000"/>
            <a:ext cx="2658225" cy="4418875"/>
          </a:xfrm>
          <a:prstGeom prst="rect">
            <a:avLst/>
          </a:prstGeom>
          <a:noFill/>
          <a:ln>
            <a:noFill/>
          </a:ln>
        </p:spPr>
      </p:pic>
      <p:sp>
        <p:nvSpPr>
          <p:cNvPr id="783" name="Google Shape;783;p107"/>
          <p:cNvSpPr txBox="1"/>
          <p:nvPr/>
        </p:nvSpPr>
        <p:spPr>
          <a:xfrm>
            <a:off x="505750" y="281000"/>
            <a:ext cx="42969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 and “-” tells us when we need to turn left and right by 25 degrees.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P5 works in radians, and the angle is in degrees. To get the value in radians we use PI/180 * the angle.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To turn left for “+” we multiply by a negative value, and to turn right for “-” we keep the value positive.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For “[“, we need to save our current positions and drawing settings. To do that, we use push, while for “]”, we use pop to restore these settings.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is where we will put the leaves of the plant. To draw these, we can call noStroke, fill, and ellipse.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 use ellipse to create the shape of the leaf, fill to set the color, and noStroke blend them together.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noLoop prevents P5 from continuously executing code and only calls it once.</a:t>
            </a:r>
            <a:endParaRPr>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8"/>
          <p:cNvSpPr txBox="1"/>
          <p:nvPr/>
        </p:nvSpPr>
        <p:spPr>
          <a:xfrm>
            <a:off x="291450" y="456525"/>
            <a:ext cx="40827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Lastly, we need a function to loop through the word and find every character if that character is in the draw rules, we want to execute the function that corresponds to that character.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For the starting position, we will use translate, setting the positions for the x &amp; y coordinates. We will use width / 4 to set the starting position to a quarter of the canvas from the left.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We call push and pop again here to save these positions. Otherwise, with every click, we will be moving from our starting position and going off-screen.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We can add in a mouseReleased() function to control how many iterations we wish to generate through and watch as our L-System grows and becomes more complex.</a:t>
            </a:r>
            <a:endParaRPr/>
          </a:p>
        </p:txBody>
      </p:sp>
      <p:pic>
        <p:nvPicPr>
          <p:cNvPr id="789" name="Google Shape;789;p108"/>
          <p:cNvPicPr preferRelativeResize="0"/>
          <p:nvPr/>
        </p:nvPicPr>
        <p:blipFill>
          <a:blip r:embed="rId3">
            <a:alphaModFix/>
          </a:blip>
          <a:stretch>
            <a:fillRect/>
          </a:stretch>
        </p:blipFill>
        <p:spPr>
          <a:xfrm>
            <a:off x="4727988" y="200025"/>
            <a:ext cx="3952875" cy="3371850"/>
          </a:xfrm>
          <a:prstGeom prst="rect">
            <a:avLst/>
          </a:prstGeom>
          <a:noFill/>
          <a:ln>
            <a:noFill/>
          </a:ln>
        </p:spPr>
      </p:pic>
      <p:pic>
        <p:nvPicPr>
          <p:cNvPr id="790" name="Google Shape;790;p108"/>
          <p:cNvPicPr preferRelativeResize="0"/>
          <p:nvPr/>
        </p:nvPicPr>
        <p:blipFill>
          <a:blip r:embed="rId4">
            <a:alphaModFix/>
          </a:blip>
          <a:stretch>
            <a:fillRect/>
          </a:stretch>
        </p:blipFill>
        <p:spPr>
          <a:xfrm>
            <a:off x="4972413" y="3744525"/>
            <a:ext cx="2714625" cy="11525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9"/>
          <p:cNvSpPr txBox="1"/>
          <p:nvPr/>
        </p:nvSpPr>
        <p:spPr>
          <a:xfrm>
            <a:off x="98575" y="1892375"/>
            <a:ext cx="323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After several generations, we can get an image like the one on the right.</a:t>
            </a:r>
            <a:endParaRPr/>
          </a:p>
        </p:txBody>
      </p:sp>
      <p:pic>
        <p:nvPicPr>
          <p:cNvPr id="796" name="Google Shape;796;p109"/>
          <p:cNvPicPr preferRelativeResize="0"/>
          <p:nvPr/>
        </p:nvPicPr>
        <p:blipFill>
          <a:blip r:embed="rId3">
            <a:alphaModFix/>
          </a:blip>
          <a:stretch>
            <a:fillRect/>
          </a:stretch>
        </p:blipFill>
        <p:spPr>
          <a:xfrm>
            <a:off x="3733425" y="161012"/>
            <a:ext cx="5150200" cy="482148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10"/>
          <p:cNvPicPr preferRelativeResize="0"/>
          <p:nvPr/>
        </p:nvPicPr>
        <p:blipFill>
          <a:blip r:embed="rId3">
            <a:alphaModFix/>
          </a:blip>
          <a:stretch>
            <a:fillRect/>
          </a:stretch>
        </p:blipFill>
        <p:spPr>
          <a:xfrm>
            <a:off x="6375401" y="506000"/>
            <a:ext cx="2032675" cy="3915250"/>
          </a:xfrm>
          <a:prstGeom prst="rect">
            <a:avLst/>
          </a:prstGeom>
          <a:noFill/>
          <a:ln>
            <a:noFill/>
          </a:ln>
        </p:spPr>
      </p:pic>
      <p:sp>
        <p:nvSpPr>
          <p:cNvPr id="802" name="Google Shape;802;p110"/>
          <p:cNvSpPr txBox="1"/>
          <p:nvPr/>
        </p:nvSpPr>
        <p:spPr>
          <a:xfrm>
            <a:off x="548750" y="1163700"/>
            <a:ext cx="488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Going off from what we learned, we can make a few changes to our rules to add some variation for when an image gets drawn.</a:t>
            </a:r>
            <a:endParaRPr/>
          </a:p>
        </p:txBody>
      </p:sp>
      <p:sp>
        <p:nvSpPr>
          <p:cNvPr id="803" name="Google Shape;803;p110"/>
          <p:cNvSpPr txBox="1"/>
          <p:nvPr/>
        </p:nvSpPr>
        <p:spPr>
          <a:xfrm>
            <a:off x="548750" y="2717475"/>
            <a:ext cx="488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the next few slides, we will make a new plant with berries that will be unique for every generation.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111"/>
          <p:cNvPicPr preferRelativeResize="0"/>
          <p:nvPr/>
        </p:nvPicPr>
        <p:blipFill>
          <a:blip r:embed="rId3">
            <a:alphaModFix/>
          </a:blip>
          <a:stretch>
            <a:fillRect/>
          </a:stretch>
        </p:blipFill>
        <p:spPr>
          <a:xfrm>
            <a:off x="5253025" y="152400"/>
            <a:ext cx="3240666" cy="4838701"/>
          </a:xfrm>
          <a:prstGeom prst="rect">
            <a:avLst/>
          </a:prstGeom>
          <a:noFill/>
          <a:ln>
            <a:noFill/>
          </a:ln>
        </p:spPr>
      </p:pic>
      <p:sp>
        <p:nvSpPr>
          <p:cNvPr id="809" name="Google Shape;809;p111"/>
          <p:cNvSpPr txBox="1"/>
          <p:nvPr/>
        </p:nvSpPr>
        <p:spPr>
          <a:xfrm>
            <a:off x="634375" y="777925"/>
            <a:ext cx="3718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Using a new string, we can place our rules within an array and add a second value to indicate probability.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you can see, some of the rules are different.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two of the strings, there will be fewer limbs that are generated, as each is missing one of the “[X]” characters.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The next two add in additional rotations, and the final two strings add in two new characters, “A” &amp; “B”  that we can define in our draw rules to create berries.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